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0691813" cy="7559675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3"/>
    <p:restoredTop sz="94691"/>
  </p:normalViewPr>
  <p:slideViewPr>
    <p:cSldViewPr snapToGrid="0" snapToObjects="1">
      <p:cViewPr varScale="1">
        <p:scale>
          <a:sx n="183" d="100"/>
          <a:sy n="183" d="100"/>
        </p:scale>
        <p:origin x="208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7F05E-325F-B840-8949-06E61B9A93CC}" type="datetimeFigureOut">
              <a:rPr lang="it-IT" smtClean="0"/>
              <a:t>11/10/19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176F-B152-064B-ADD8-DB1C5A4A4A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9493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7F05E-325F-B840-8949-06E61B9A93CC}" type="datetimeFigureOut">
              <a:rPr lang="it-IT" smtClean="0"/>
              <a:t>11/10/19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176F-B152-064B-ADD8-DB1C5A4A4A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6577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7F05E-325F-B840-8949-06E61B9A93CC}" type="datetimeFigureOut">
              <a:rPr lang="it-IT" smtClean="0"/>
              <a:t>11/10/19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176F-B152-064B-ADD8-DB1C5A4A4A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8593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7F05E-325F-B840-8949-06E61B9A93CC}" type="datetimeFigureOut">
              <a:rPr lang="it-IT" smtClean="0"/>
              <a:t>11/10/19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176F-B152-064B-ADD8-DB1C5A4A4A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4438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7F05E-325F-B840-8949-06E61B9A93CC}" type="datetimeFigureOut">
              <a:rPr lang="it-IT" smtClean="0"/>
              <a:t>11/10/19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176F-B152-064B-ADD8-DB1C5A4A4A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665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7F05E-325F-B840-8949-06E61B9A93CC}" type="datetimeFigureOut">
              <a:rPr lang="it-IT" smtClean="0"/>
              <a:t>11/10/19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176F-B152-064B-ADD8-DB1C5A4A4A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688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7F05E-325F-B840-8949-06E61B9A93CC}" type="datetimeFigureOut">
              <a:rPr lang="it-IT" smtClean="0"/>
              <a:t>11/10/19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176F-B152-064B-ADD8-DB1C5A4A4A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415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7F05E-325F-B840-8949-06E61B9A93CC}" type="datetimeFigureOut">
              <a:rPr lang="it-IT" smtClean="0"/>
              <a:t>11/10/19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176F-B152-064B-ADD8-DB1C5A4A4A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3349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7F05E-325F-B840-8949-06E61B9A93CC}" type="datetimeFigureOut">
              <a:rPr lang="it-IT" smtClean="0"/>
              <a:t>11/10/19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176F-B152-064B-ADD8-DB1C5A4A4A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8300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7F05E-325F-B840-8949-06E61B9A93CC}" type="datetimeFigureOut">
              <a:rPr lang="it-IT" smtClean="0"/>
              <a:t>11/10/19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176F-B152-064B-ADD8-DB1C5A4A4A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8850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7F05E-325F-B840-8949-06E61B9A93CC}" type="datetimeFigureOut">
              <a:rPr lang="it-IT" smtClean="0"/>
              <a:t>11/10/19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176F-B152-064B-ADD8-DB1C5A4A4A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7172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7F05E-325F-B840-8949-06E61B9A93CC}" type="datetimeFigureOut">
              <a:rPr lang="it-IT" smtClean="0"/>
              <a:t>11/10/19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5176F-B152-064B-ADD8-DB1C5A4A4A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7617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gif"/><Relationship Id="rId7" Type="http://schemas.openxmlformats.org/officeDocument/2006/relationships/image" Target="../media/image10.gif"/><Relationship Id="rId12" Type="http://schemas.openxmlformats.org/officeDocument/2006/relationships/image" Target="../media/image15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11" Type="http://schemas.openxmlformats.org/officeDocument/2006/relationships/image" Target="../media/image14.jpeg"/><Relationship Id="rId5" Type="http://schemas.openxmlformats.org/officeDocument/2006/relationships/image" Target="../media/image8.gif"/><Relationship Id="rId10" Type="http://schemas.openxmlformats.org/officeDocument/2006/relationships/image" Target="../media/image13.jpeg"/><Relationship Id="rId4" Type="http://schemas.openxmlformats.org/officeDocument/2006/relationships/image" Target="../media/image7.gif"/><Relationship Id="rId9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5F0BE15-F150-DB43-9379-D71838A05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6" y="1587"/>
            <a:ext cx="10680700" cy="755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95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088818E0-5B14-A447-8CB9-04E273CEA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5"/>
            <a:ext cx="10680700" cy="755650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49F979E8-5DAA-CB47-B9EB-30C6CD12CD9F}"/>
              </a:ext>
            </a:extLst>
          </p:cNvPr>
          <p:cNvSpPr txBox="1"/>
          <p:nvPr/>
        </p:nvSpPr>
        <p:spPr>
          <a:xfrm>
            <a:off x="361950" y="878473"/>
            <a:ext cx="576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Trebuchet MS" panose="020B0703020202090204" pitchFamily="34" charset="0"/>
              </a:rPr>
              <a:t>CHI È IL MULTIDISTRETTO ?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4AB2624-803A-AA49-9E26-45F234E03948}"/>
              </a:ext>
            </a:extLst>
          </p:cNvPr>
          <p:cNvSpPr txBox="1"/>
          <p:nvPr/>
        </p:nvSpPr>
        <p:spPr>
          <a:xfrm>
            <a:off x="361950" y="1615073"/>
            <a:ext cx="576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Trebuchet MS" panose="020B0703020202090204" pitchFamily="34" charset="0"/>
              </a:rPr>
              <a:t>CHI SONO I DISTRETTI ?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6A95232-4002-F64E-BB1A-377A8F00AFF4}"/>
              </a:ext>
            </a:extLst>
          </p:cNvPr>
          <p:cNvSpPr txBox="1"/>
          <p:nvPr/>
        </p:nvSpPr>
        <p:spPr>
          <a:xfrm>
            <a:off x="361950" y="2351673"/>
            <a:ext cx="576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Trebuchet MS" panose="020B0703020202090204" pitchFamily="34" charset="0"/>
              </a:rPr>
              <a:t>CHI SONO I CLUB ?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05F1252-97F0-A944-94FB-7E62D99477BD}"/>
              </a:ext>
            </a:extLst>
          </p:cNvPr>
          <p:cNvSpPr txBox="1"/>
          <p:nvPr/>
        </p:nvSpPr>
        <p:spPr>
          <a:xfrm>
            <a:off x="7489704" y="160923"/>
            <a:ext cx="3190996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bg1"/>
                </a:solidFill>
                <a:latin typeface="Trebuchet MS" panose="020B0703020202090204" pitchFamily="34" charset="0"/>
              </a:rPr>
              <a:t>MULTIDISTRETTO E DISTRETTI QUALI AZIONI E STRUMENTI A SUPPORTO DEI CLUB?</a:t>
            </a:r>
          </a:p>
          <a:p>
            <a:pPr algn="ctr"/>
            <a:endParaRPr lang="it-IT" sz="1100" dirty="0">
              <a:solidFill>
                <a:schemeClr val="bg1"/>
              </a:solidFill>
              <a:latin typeface="Trebuchet MS" panose="020B0703020202090204" pitchFamily="34" charset="0"/>
            </a:endParaRPr>
          </a:p>
          <a:p>
            <a:pPr algn="ctr"/>
            <a:endParaRPr lang="it-IT" sz="1100" dirty="0">
              <a:solidFill>
                <a:schemeClr val="bg1"/>
              </a:solidFill>
              <a:latin typeface="Trebuchet MS" panose="020B0703020202090204" pitchFamily="34" charset="0"/>
            </a:endParaRPr>
          </a:p>
          <a:p>
            <a:pPr algn="ctr"/>
            <a:endParaRPr lang="it-IT" sz="1100" dirty="0">
              <a:solidFill>
                <a:schemeClr val="bg1"/>
              </a:solidFill>
              <a:latin typeface="Trebuchet MS" panose="020B0703020202090204" pitchFamily="34" charset="0"/>
            </a:endParaRPr>
          </a:p>
          <a:p>
            <a:pPr algn="ctr"/>
            <a:r>
              <a:rPr lang="it-IT" sz="1400" b="1" spc="300" dirty="0">
                <a:solidFill>
                  <a:schemeClr val="bg1"/>
                </a:solidFill>
                <a:latin typeface="Trebuchet MS" panose="020B0703020202090204" pitchFamily="34" charset="0"/>
              </a:rPr>
              <a:t>STRUTTURA</a:t>
            </a:r>
          </a:p>
        </p:txBody>
      </p:sp>
      <p:sp>
        <p:nvSpPr>
          <p:cNvPr id="12" name="Rettangolo arrotondato 11">
            <a:extLst>
              <a:ext uri="{FF2B5EF4-FFF2-40B4-BE49-F238E27FC236}">
                <a16:creationId xmlns:a16="http://schemas.microsoft.com/office/drawing/2014/main" id="{DB06C365-C7D7-584E-A3E0-F07D3C8EFA35}"/>
              </a:ext>
            </a:extLst>
          </p:cNvPr>
          <p:cNvSpPr/>
          <p:nvPr/>
        </p:nvSpPr>
        <p:spPr>
          <a:xfrm>
            <a:off x="8404225" y="1536102"/>
            <a:ext cx="1371600" cy="31115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MULTIDISTRETTO</a:t>
            </a:r>
          </a:p>
        </p:txBody>
      </p:sp>
      <p:sp>
        <p:nvSpPr>
          <p:cNvPr id="14" name="Rettangolo arrotondato 13">
            <a:extLst>
              <a:ext uri="{FF2B5EF4-FFF2-40B4-BE49-F238E27FC236}">
                <a16:creationId xmlns:a16="http://schemas.microsoft.com/office/drawing/2014/main" id="{B62C56CE-0DC8-3D4C-BD92-68DB897CD1CF}"/>
              </a:ext>
            </a:extLst>
          </p:cNvPr>
          <p:cNvSpPr/>
          <p:nvPr/>
        </p:nvSpPr>
        <p:spPr>
          <a:xfrm>
            <a:off x="8172450" y="2017545"/>
            <a:ext cx="876300" cy="33737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DISTRETTO</a:t>
            </a:r>
          </a:p>
        </p:txBody>
      </p:sp>
      <p:sp>
        <p:nvSpPr>
          <p:cNvPr id="19" name="Rettangolo arrotondato 18">
            <a:extLst>
              <a:ext uri="{FF2B5EF4-FFF2-40B4-BE49-F238E27FC236}">
                <a16:creationId xmlns:a16="http://schemas.microsoft.com/office/drawing/2014/main" id="{9282CADB-ABB6-CF43-961B-C3CDE3DF2105}"/>
              </a:ext>
            </a:extLst>
          </p:cNvPr>
          <p:cNvSpPr/>
          <p:nvPr/>
        </p:nvSpPr>
        <p:spPr>
          <a:xfrm>
            <a:off x="7661089" y="2505249"/>
            <a:ext cx="457200" cy="37682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CLUB</a:t>
            </a:r>
          </a:p>
        </p:txBody>
      </p:sp>
      <p:sp>
        <p:nvSpPr>
          <p:cNvPr id="20" name="Rettangolo arrotondato 19">
            <a:extLst>
              <a:ext uri="{FF2B5EF4-FFF2-40B4-BE49-F238E27FC236}">
                <a16:creationId xmlns:a16="http://schemas.microsoft.com/office/drawing/2014/main" id="{1E7B6CF3-8A17-154E-ADE2-1C8BC5A68161}"/>
              </a:ext>
            </a:extLst>
          </p:cNvPr>
          <p:cNvSpPr/>
          <p:nvPr/>
        </p:nvSpPr>
        <p:spPr>
          <a:xfrm>
            <a:off x="8263497" y="2505249"/>
            <a:ext cx="451692" cy="37682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CLUB</a:t>
            </a:r>
          </a:p>
        </p:txBody>
      </p:sp>
      <p:sp>
        <p:nvSpPr>
          <p:cNvPr id="21" name="Rettangolo arrotondato 20">
            <a:extLst>
              <a:ext uri="{FF2B5EF4-FFF2-40B4-BE49-F238E27FC236}">
                <a16:creationId xmlns:a16="http://schemas.microsoft.com/office/drawing/2014/main" id="{E06CF861-B623-594E-8E50-24D855A8665B}"/>
              </a:ext>
            </a:extLst>
          </p:cNvPr>
          <p:cNvSpPr/>
          <p:nvPr/>
        </p:nvSpPr>
        <p:spPr>
          <a:xfrm>
            <a:off x="8860397" y="2498071"/>
            <a:ext cx="451692" cy="37682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CLUB</a:t>
            </a:r>
          </a:p>
        </p:txBody>
      </p:sp>
      <p:sp>
        <p:nvSpPr>
          <p:cNvPr id="22" name="Rettangolo arrotondato 21">
            <a:extLst>
              <a:ext uri="{FF2B5EF4-FFF2-40B4-BE49-F238E27FC236}">
                <a16:creationId xmlns:a16="http://schemas.microsoft.com/office/drawing/2014/main" id="{3575A003-D123-6B46-B9FC-1EE82EDED9C3}"/>
              </a:ext>
            </a:extLst>
          </p:cNvPr>
          <p:cNvSpPr/>
          <p:nvPr/>
        </p:nvSpPr>
        <p:spPr>
          <a:xfrm>
            <a:off x="9457297" y="2498071"/>
            <a:ext cx="451692" cy="37682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CLUB</a:t>
            </a:r>
          </a:p>
        </p:txBody>
      </p:sp>
      <p:sp>
        <p:nvSpPr>
          <p:cNvPr id="23" name="Rettangolo arrotondato 22">
            <a:extLst>
              <a:ext uri="{FF2B5EF4-FFF2-40B4-BE49-F238E27FC236}">
                <a16:creationId xmlns:a16="http://schemas.microsoft.com/office/drawing/2014/main" id="{EB58946D-4D3F-B043-9E81-2E85D5667769}"/>
              </a:ext>
            </a:extLst>
          </p:cNvPr>
          <p:cNvSpPr/>
          <p:nvPr/>
        </p:nvSpPr>
        <p:spPr>
          <a:xfrm>
            <a:off x="10054197" y="2485371"/>
            <a:ext cx="451692" cy="37682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CLUB</a:t>
            </a:r>
          </a:p>
        </p:txBody>
      </p:sp>
      <p:sp>
        <p:nvSpPr>
          <p:cNvPr id="24" name="Rettangolo arrotondato 23">
            <a:extLst>
              <a:ext uri="{FF2B5EF4-FFF2-40B4-BE49-F238E27FC236}">
                <a16:creationId xmlns:a16="http://schemas.microsoft.com/office/drawing/2014/main" id="{6FE5D6F7-8243-B448-8BBB-6D829E79A39D}"/>
              </a:ext>
            </a:extLst>
          </p:cNvPr>
          <p:cNvSpPr/>
          <p:nvPr/>
        </p:nvSpPr>
        <p:spPr>
          <a:xfrm>
            <a:off x="9124343" y="2017545"/>
            <a:ext cx="895957" cy="33737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DISTRETTO</a:t>
            </a:r>
          </a:p>
        </p:txBody>
      </p:sp>
      <p:sp>
        <p:nvSpPr>
          <p:cNvPr id="26" name="Rettangolo arrotondato 25">
            <a:extLst>
              <a:ext uri="{FF2B5EF4-FFF2-40B4-BE49-F238E27FC236}">
                <a16:creationId xmlns:a16="http://schemas.microsoft.com/office/drawing/2014/main" id="{7FC7308E-4CCF-224D-AC8A-AC7631A13D4A}"/>
              </a:ext>
            </a:extLst>
          </p:cNvPr>
          <p:cNvSpPr/>
          <p:nvPr/>
        </p:nvSpPr>
        <p:spPr>
          <a:xfrm>
            <a:off x="7559505" y="3081722"/>
            <a:ext cx="3059585" cy="31115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>
                <a:solidFill>
                  <a:schemeClr val="bg1"/>
                </a:solidFill>
                <a:latin typeface="Trebuchet MS" panose="020B0703020202090204" pitchFamily="34" charset="0"/>
              </a:rPr>
              <a:t>SOCI</a:t>
            </a:r>
          </a:p>
        </p:txBody>
      </p:sp>
      <p:cxnSp>
        <p:nvCxnSpPr>
          <p:cNvPr id="28" name="Connettore 1 27">
            <a:extLst>
              <a:ext uri="{FF2B5EF4-FFF2-40B4-BE49-F238E27FC236}">
                <a16:creationId xmlns:a16="http://schemas.microsoft.com/office/drawing/2014/main" id="{8091A224-D88C-A743-83CE-27C80ECC2F31}"/>
              </a:ext>
            </a:extLst>
          </p:cNvPr>
          <p:cNvCxnSpPr/>
          <p:nvPr/>
        </p:nvCxnSpPr>
        <p:spPr>
          <a:xfrm>
            <a:off x="7661089" y="628650"/>
            <a:ext cx="28448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109B586D-03D3-8C46-B328-1782F524B9A2}"/>
              </a:ext>
            </a:extLst>
          </p:cNvPr>
          <p:cNvSpPr txBox="1"/>
          <p:nvPr/>
        </p:nvSpPr>
        <p:spPr>
          <a:xfrm>
            <a:off x="7588250" y="5074563"/>
            <a:ext cx="3009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chemeClr val="bg1"/>
                </a:solidFill>
                <a:latin typeface="Trebuchet MS" panose="020B0703020202090204" pitchFamily="34" charset="0"/>
              </a:rPr>
              <a:t>HA ANCORA SENSO UNA STRUTTURA DI QUESTO TIPO?</a:t>
            </a:r>
          </a:p>
        </p:txBody>
      </p:sp>
      <p:sp>
        <p:nvSpPr>
          <p:cNvPr id="30" name="Freccia giù 29">
            <a:extLst>
              <a:ext uri="{FF2B5EF4-FFF2-40B4-BE49-F238E27FC236}">
                <a16:creationId xmlns:a16="http://schemas.microsoft.com/office/drawing/2014/main" id="{0F550914-1A2E-5145-86BF-C27FCB21CBBB}"/>
              </a:ext>
            </a:extLst>
          </p:cNvPr>
          <p:cNvSpPr/>
          <p:nvPr/>
        </p:nvSpPr>
        <p:spPr>
          <a:xfrm>
            <a:off x="8878912" y="4214951"/>
            <a:ext cx="409154" cy="614253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1" name="Rettangolo arrotondato 30">
            <a:extLst>
              <a:ext uri="{FF2B5EF4-FFF2-40B4-BE49-F238E27FC236}">
                <a16:creationId xmlns:a16="http://schemas.microsoft.com/office/drawing/2014/main" id="{4918EF38-4F32-D241-B575-B981D85E126E}"/>
              </a:ext>
            </a:extLst>
          </p:cNvPr>
          <p:cNvSpPr/>
          <p:nvPr/>
        </p:nvSpPr>
        <p:spPr>
          <a:xfrm>
            <a:off x="7566582" y="3599701"/>
            <a:ext cx="3059585" cy="31115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SERVIZIO</a:t>
            </a:r>
          </a:p>
        </p:txBody>
      </p:sp>
    </p:spTree>
    <p:extLst>
      <p:ext uri="{BB962C8B-B14F-4D97-AF65-F5344CB8AC3E}">
        <p14:creationId xmlns:p14="http://schemas.microsoft.com/office/powerpoint/2010/main" val="299661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 animBg="1"/>
      <p:bldP spid="14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9" grpId="0"/>
      <p:bldP spid="30" grpId="0" animBg="1"/>
      <p:bldP spid="3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49245A8-785C-8F4E-BA01-8DDFF432F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6" y="1587"/>
            <a:ext cx="10680700" cy="755650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49F979E8-5DAA-CB47-B9EB-30C6CD12CD9F}"/>
              </a:ext>
            </a:extLst>
          </p:cNvPr>
          <p:cNvSpPr txBox="1"/>
          <p:nvPr/>
        </p:nvSpPr>
        <p:spPr>
          <a:xfrm>
            <a:off x="278188" y="6532586"/>
            <a:ext cx="576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Trebuchet MS" panose="020B0703020202090204" pitchFamily="34" charset="0"/>
              </a:rPr>
              <a:t>CHI È IL MULTIDISTRETTO ?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4AB2624-803A-AA49-9E26-45F234E03948}"/>
              </a:ext>
            </a:extLst>
          </p:cNvPr>
          <p:cNvSpPr txBox="1"/>
          <p:nvPr/>
        </p:nvSpPr>
        <p:spPr>
          <a:xfrm>
            <a:off x="278188" y="5887021"/>
            <a:ext cx="576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Trebuchet MS" panose="020B0703020202090204" pitchFamily="34" charset="0"/>
              </a:rPr>
              <a:t>CHI SONO I DISTRETTI ?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6A95232-4002-F64E-BB1A-377A8F00AFF4}"/>
              </a:ext>
            </a:extLst>
          </p:cNvPr>
          <p:cNvSpPr txBox="1"/>
          <p:nvPr/>
        </p:nvSpPr>
        <p:spPr>
          <a:xfrm>
            <a:off x="278188" y="5241456"/>
            <a:ext cx="576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Trebuchet MS" panose="020B0703020202090204" pitchFamily="34" charset="0"/>
              </a:rPr>
              <a:t>CHI SONO I CLUB ?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05F1252-97F0-A944-94FB-7E62D99477BD}"/>
              </a:ext>
            </a:extLst>
          </p:cNvPr>
          <p:cNvSpPr txBox="1"/>
          <p:nvPr/>
        </p:nvSpPr>
        <p:spPr>
          <a:xfrm>
            <a:off x="7626350" y="160923"/>
            <a:ext cx="29400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bg1"/>
                </a:solidFill>
                <a:latin typeface="Trebuchet MS" panose="020B0703020202090204" pitchFamily="34" charset="0"/>
              </a:rPr>
              <a:t>MULTIDISTRETTO E DISTRETTI QUALI AZIONI E STRUMENTI A SUPPORTO DEI CLUB?</a:t>
            </a:r>
          </a:p>
          <a:p>
            <a:pPr algn="ctr"/>
            <a:endParaRPr lang="it-IT" sz="1100" dirty="0">
              <a:solidFill>
                <a:schemeClr val="bg1"/>
              </a:solidFill>
              <a:latin typeface="Trebuchet MS" panose="020B0703020202090204" pitchFamily="34" charset="0"/>
            </a:endParaRPr>
          </a:p>
          <a:p>
            <a:pPr algn="ctr"/>
            <a:endParaRPr lang="it-IT" sz="1100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12" name="Rettangolo arrotondato 11">
            <a:extLst>
              <a:ext uri="{FF2B5EF4-FFF2-40B4-BE49-F238E27FC236}">
                <a16:creationId xmlns:a16="http://schemas.microsoft.com/office/drawing/2014/main" id="{DB06C365-C7D7-584E-A3E0-F07D3C8EFA35}"/>
              </a:ext>
            </a:extLst>
          </p:cNvPr>
          <p:cNvSpPr/>
          <p:nvPr/>
        </p:nvSpPr>
        <p:spPr>
          <a:xfrm>
            <a:off x="8404225" y="3330016"/>
            <a:ext cx="1371600" cy="31115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MULTIDISTRETTO</a:t>
            </a:r>
          </a:p>
        </p:txBody>
      </p:sp>
      <p:sp>
        <p:nvSpPr>
          <p:cNvPr id="14" name="Rettangolo arrotondato 13">
            <a:extLst>
              <a:ext uri="{FF2B5EF4-FFF2-40B4-BE49-F238E27FC236}">
                <a16:creationId xmlns:a16="http://schemas.microsoft.com/office/drawing/2014/main" id="{B62C56CE-0DC8-3D4C-BD92-68DB897CD1CF}"/>
              </a:ext>
            </a:extLst>
          </p:cNvPr>
          <p:cNvSpPr/>
          <p:nvPr/>
        </p:nvSpPr>
        <p:spPr>
          <a:xfrm>
            <a:off x="8172450" y="2827244"/>
            <a:ext cx="876300" cy="33737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DISTRETTO</a:t>
            </a:r>
          </a:p>
        </p:txBody>
      </p:sp>
      <p:sp>
        <p:nvSpPr>
          <p:cNvPr id="19" name="Rettangolo arrotondato 18">
            <a:extLst>
              <a:ext uri="{FF2B5EF4-FFF2-40B4-BE49-F238E27FC236}">
                <a16:creationId xmlns:a16="http://schemas.microsoft.com/office/drawing/2014/main" id="{9282CADB-ABB6-CF43-961B-C3CDE3DF2105}"/>
              </a:ext>
            </a:extLst>
          </p:cNvPr>
          <p:cNvSpPr/>
          <p:nvPr/>
        </p:nvSpPr>
        <p:spPr>
          <a:xfrm>
            <a:off x="7661089" y="2302829"/>
            <a:ext cx="457200" cy="37682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CLUB</a:t>
            </a:r>
          </a:p>
        </p:txBody>
      </p:sp>
      <p:sp>
        <p:nvSpPr>
          <p:cNvPr id="20" name="Rettangolo arrotondato 19">
            <a:extLst>
              <a:ext uri="{FF2B5EF4-FFF2-40B4-BE49-F238E27FC236}">
                <a16:creationId xmlns:a16="http://schemas.microsoft.com/office/drawing/2014/main" id="{1E7B6CF3-8A17-154E-ADE2-1C8BC5A68161}"/>
              </a:ext>
            </a:extLst>
          </p:cNvPr>
          <p:cNvSpPr/>
          <p:nvPr/>
        </p:nvSpPr>
        <p:spPr>
          <a:xfrm>
            <a:off x="8263497" y="2302829"/>
            <a:ext cx="451692" cy="37682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CLUB</a:t>
            </a:r>
          </a:p>
        </p:txBody>
      </p:sp>
      <p:sp>
        <p:nvSpPr>
          <p:cNvPr id="21" name="Rettangolo arrotondato 20">
            <a:extLst>
              <a:ext uri="{FF2B5EF4-FFF2-40B4-BE49-F238E27FC236}">
                <a16:creationId xmlns:a16="http://schemas.microsoft.com/office/drawing/2014/main" id="{E06CF861-B623-594E-8E50-24D855A8665B}"/>
              </a:ext>
            </a:extLst>
          </p:cNvPr>
          <p:cNvSpPr/>
          <p:nvPr/>
        </p:nvSpPr>
        <p:spPr>
          <a:xfrm>
            <a:off x="8860397" y="2295651"/>
            <a:ext cx="451692" cy="37682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CLUB</a:t>
            </a:r>
          </a:p>
        </p:txBody>
      </p:sp>
      <p:sp>
        <p:nvSpPr>
          <p:cNvPr id="22" name="Rettangolo arrotondato 21">
            <a:extLst>
              <a:ext uri="{FF2B5EF4-FFF2-40B4-BE49-F238E27FC236}">
                <a16:creationId xmlns:a16="http://schemas.microsoft.com/office/drawing/2014/main" id="{3575A003-D123-6B46-B9FC-1EE82EDED9C3}"/>
              </a:ext>
            </a:extLst>
          </p:cNvPr>
          <p:cNvSpPr/>
          <p:nvPr/>
        </p:nvSpPr>
        <p:spPr>
          <a:xfrm>
            <a:off x="9457297" y="2295651"/>
            <a:ext cx="451692" cy="37682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CLUB</a:t>
            </a:r>
          </a:p>
        </p:txBody>
      </p:sp>
      <p:sp>
        <p:nvSpPr>
          <p:cNvPr id="23" name="Rettangolo arrotondato 22">
            <a:extLst>
              <a:ext uri="{FF2B5EF4-FFF2-40B4-BE49-F238E27FC236}">
                <a16:creationId xmlns:a16="http://schemas.microsoft.com/office/drawing/2014/main" id="{EB58946D-4D3F-B043-9E81-2E85D5667769}"/>
              </a:ext>
            </a:extLst>
          </p:cNvPr>
          <p:cNvSpPr/>
          <p:nvPr/>
        </p:nvSpPr>
        <p:spPr>
          <a:xfrm>
            <a:off x="10054197" y="2282951"/>
            <a:ext cx="451692" cy="37682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CLUB</a:t>
            </a:r>
          </a:p>
        </p:txBody>
      </p:sp>
      <p:sp>
        <p:nvSpPr>
          <p:cNvPr id="24" name="Rettangolo arrotondato 23">
            <a:extLst>
              <a:ext uri="{FF2B5EF4-FFF2-40B4-BE49-F238E27FC236}">
                <a16:creationId xmlns:a16="http://schemas.microsoft.com/office/drawing/2014/main" id="{6FE5D6F7-8243-B448-8BBB-6D829E79A39D}"/>
              </a:ext>
            </a:extLst>
          </p:cNvPr>
          <p:cNvSpPr/>
          <p:nvPr/>
        </p:nvSpPr>
        <p:spPr>
          <a:xfrm>
            <a:off x="9124343" y="2827244"/>
            <a:ext cx="895957" cy="33737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DISTRETTO</a:t>
            </a:r>
          </a:p>
        </p:txBody>
      </p:sp>
      <p:sp>
        <p:nvSpPr>
          <p:cNvPr id="26" name="Rettangolo arrotondato 25">
            <a:extLst>
              <a:ext uri="{FF2B5EF4-FFF2-40B4-BE49-F238E27FC236}">
                <a16:creationId xmlns:a16="http://schemas.microsoft.com/office/drawing/2014/main" id="{7FC7308E-4CCF-224D-AC8A-AC7631A13D4A}"/>
              </a:ext>
            </a:extLst>
          </p:cNvPr>
          <p:cNvSpPr/>
          <p:nvPr/>
        </p:nvSpPr>
        <p:spPr>
          <a:xfrm>
            <a:off x="7553696" y="1795969"/>
            <a:ext cx="3059585" cy="31115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>
                <a:solidFill>
                  <a:schemeClr val="bg1"/>
                </a:solidFill>
                <a:latin typeface="Trebuchet MS" panose="020B0703020202090204" pitchFamily="34" charset="0"/>
              </a:rPr>
              <a:t>SOCI</a:t>
            </a:r>
          </a:p>
        </p:txBody>
      </p:sp>
      <p:cxnSp>
        <p:nvCxnSpPr>
          <p:cNvPr id="28" name="Connettore 1 27">
            <a:extLst>
              <a:ext uri="{FF2B5EF4-FFF2-40B4-BE49-F238E27FC236}">
                <a16:creationId xmlns:a16="http://schemas.microsoft.com/office/drawing/2014/main" id="{8091A224-D88C-A743-83CE-27C80ECC2F31}"/>
              </a:ext>
            </a:extLst>
          </p:cNvPr>
          <p:cNvCxnSpPr/>
          <p:nvPr/>
        </p:nvCxnSpPr>
        <p:spPr>
          <a:xfrm>
            <a:off x="7661089" y="628650"/>
            <a:ext cx="28448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ttangolo arrotondato 24">
            <a:extLst>
              <a:ext uri="{FF2B5EF4-FFF2-40B4-BE49-F238E27FC236}">
                <a16:creationId xmlns:a16="http://schemas.microsoft.com/office/drawing/2014/main" id="{509DF317-90C4-DB4D-98DE-7DAA9AB39620}"/>
              </a:ext>
            </a:extLst>
          </p:cNvPr>
          <p:cNvSpPr/>
          <p:nvPr/>
        </p:nvSpPr>
        <p:spPr>
          <a:xfrm>
            <a:off x="7566582" y="1282285"/>
            <a:ext cx="3059585" cy="31115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SERVIZIO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F123A460-A816-3D46-82A4-A2F7E4DB3021}"/>
              </a:ext>
            </a:extLst>
          </p:cNvPr>
          <p:cNvSpPr txBox="1"/>
          <p:nvPr/>
        </p:nvSpPr>
        <p:spPr>
          <a:xfrm>
            <a:off x="7588250" y="4851203"/>
            <a:ext cx="3009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chemeClr val="bg1"/>
                </a:solidFill>
                <a:latin typeface="Trebuchet MS" panose="020B0703020202090204" pitchFamily="34" charset="0"/>
              </a:rPr>
              <a:t>CHI È ORA AL CENTRO DELLA NOSTRA AZIONE?</a:t>
            </a:r>
          </a:p>
        </p:txBody>
      </p:sp>
      <p:sp>
        <p:nvSpPr>
          <p:cNvPr id="31" name="Freccia giù 30">
            <a:extLst>
              <a:ext uri="{FF2B5EF4-FFF2-40B4-BE49-F238E27FC236}">
                <a16:creationId xmlns:a16="http://schemas.microsoft.com/office/drawing/2014/main" id="{42B3406E-A245-7045-96EF-1F18278DE9E8}"/>
              </a:ext>
            </a:extLst>
          </p:cNvPr>
          <p:cNvSpPr/>
          <p:nvPr/>
        </p:nvSpPr>
        <p:spPr>
          <a:xfrm>
            <a:off x="8878912" y="3991591"/>
            <a:ext cx="409154" cy="614253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299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 animBg="1"/>
      <p:bldP spid="14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5" grpId="0" animBg="1"/>
      <p:bldP spid="27" grpId="0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FB7C3FA-DB4D-1546-99EE-868B3301D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6" y="1587"/>
            <a:ext cx="10680700" cy="7556500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05F1252-97F0-A944-94FB-7E62D99477BD}"/>
              </a:ext>
            </a:extLst>
          </p:cNvPr>
          <p:cNvSpPr txBox="1"/>
          <p:nvPr/>
        </p:nvSpPr>
        <p:spPr>
          <a:xfrm>
            <a:off x="7626350" y="160923"/>
            <a:ext cx="29400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bg1"/>
                </a:solidFill>
                <a:latin typeface="Trebuchet MS" panose="020B0703020202090204" pitchFamily="34" charset="0"/>
              </a:rPr>
              <a:t>MULTIDISTRETTO E DISTRETTI QUALI AZIONI E STRUMENTI A SUPPORTO DEI CLUB?</a:t>
            </a:r>
          </a:p>
          <a:p>
            <a:pPr algn="ctr"/>
            <a:endParaRPr lang="it-IT" sz="1100" dirty="0">
              <a:solidFill>
                <a:schemeClr val="bg1"/>
              </a:solidFill>
              <a:latin typeface="Trebuchet MS" panose="020B0703020202090204" pitchFamily="34" charset="0"/>
            </a:endParaRPr>
          </a:p>
          <a:p>
            <a:pPr algn="ctr"/>
            <a:endParaRPr lang="it-IT" sz="1100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12" name="Rettangolo arrotondato 11">
            <a:extLst>
              <a:ext uri="{FF2B5EF4-FFF2-40B4-BE49-F238E27FC236}">
                <a16:creationId xmlns:a16="http://schemas.microsoft.com/office/drawing/2014/main" id="{DB06C365-C7D7-584E-A3E0-F07D3C8EFA35}"/>
              </a:ext>
            </a:extLst>
          </p:cNvPr>
          <p:cNvSpPr/>
          <p:nvPr/>
        </p:nvSpPr>
        <p:spPr>
          <a:xfrm>
            <a:off x="8404225" y="3330016"/>
            <a:ext cx="1371600" cy="31115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MULTIDISTRETTO</a:t>
            </a:r>
          </a:p>
        </p:txBody>
      </p:sp>
      <p:sp>
        <p:nvSpPr>
          <p:cNvPr id="14" name="Rettangolo arrotondato 13">
            <a:extLst>
              <a:ext uri="{FF2B5EF4-FFF2-40B4-BE49-F238E27FC236}">
                <a16:creationId xmlns:a16="http://schemas.microsoft.com/office/drawing/2014/main" id="{B62C56CE-0DC8-3D4C-BD92-68DB897CD1CF}"/>
              </a:ext>
            </a:extLst>
          </p:cNvPr>
          <p:cNvSpPr/>
          <p:nvPr/>
        </p:nvSpPr>
        <p:spPr>
          <a:xfrm>
            <a:off x="8172450" y="2827244"/>
            <a:ext cx="876300" cy="33737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DISTRETTO</a:t>
            </a:r>
          </a:p>
        </p:txBody>
      </p:sp>
      <p:sp>
        <p:nvSpPr>
          <p:cNvPr id="19" name="Rettangolo arrotondato 18">
            <a:extLst>
              <a:ext uri="{FF2B5EF4-FFF2-40B4-BE49-F238E27FC236}">
                <a16:creationId xmlns:a16="http://schemas.microsoft.com/office/drawing/2014/main" id="{9282CADB-ABB6-CF43-961B-C3CDE3DF2105}"/>
              </a:ext>
            </a:extLst>
          </p:cNvPr>
          <p:cNvSpPr/>
          <p:nvPr/>
        </p:nvSpPr>
        <p:spPr>
          <a:xfrm>
            <a:off x="7661089" y="2302829"/>
            <a:ext cx="457200" cy="37682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CLUB</a:t>
            </a:r>
          </a:p>
        </p:txBody>
      </p:sp>
      <p:sp>
        <p:nvSpPr>
          <p:cNvPr id="20" name="Rettangolo arrotondato 19">
            <a:extLst>
              <a:ext uri="{FF2B5EF4-FFF2-40B4-BE49-F238E27FC236}">
                <a16:creationId xmlns:a16="http://schemas.microsoft.com/office/drawing/2014/main" id="{1E7B6CF3-8A17-154E-ADE2-1C8BC5A68161}"/>
              </a:ext>
            </a:extLst>
          </p:cNvPr>
          <p:cNvSpPr/>
          <p:nvPr/>
        </p:nvSpPr>
        <p:spPr>
          <a:xfrm>
            <a:off x="8263497" y="2302829"/>
            <a:ext cx="451692" cy="37682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CLUB</a:t>
            </a:r>
          </a:p>
        </p:txBody>
      </p:sp>
      <p:sp>
        <p:nvSpPr>
          <p:cNvPr id="21" name="Rettangolo arrotondato 20">
            <a:extLst>
              <a:ext uri="{FF2B5EF4-FFF2-40B4-BE49-F238E27FC236}">
                <a16:creationId xmlns:a16="http://schemas.microsoft.com/office/drawing/2014/main" id="{E06CF861-B623-594E-8E50-24D855A8665B}"/>
              </a:ext>
            </a:extLst>
          </p:cNvPr>
          <p:cNvSpPr/>
          <p:nvPr/>
        </p:nvSpPr>
        <p:spPr>
          <a:xfrm>
            <a:off x="8860397" y="2295651"/>
            <a:ext cx="451692" cy="37682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CLUB</a:t>
            </a:r>
          </a:p>
        </p:txBody>
      </p:sp>
      <p:sp>
        <p:nvSpPr>
          <p:cNvPr id="22" name="Rettangolo arrotondato 21">
            <a:extLst>
              <a:ext uri="{FF2B5EF4-FFF2-40B4-BE49-F238E27FC236}">
                <a16:creationId xmlns:a16="http://schemas.microsoft.com/office/drawing/2014/main" id="{3575A003-D123-6B46-B9FC-1EE82EDED9C3}"/>
              </a:ext>
            </a:extLst>
          </p:cNvPr>
          <p:cNvSpPr/>
          <p:nvPr/>
        </p:nvSpPr>
        <p:spPr>
          <a:xfrm>
            <a:off x="9457297" y="2295651"/>
            <a:ext cx="451692" cy="37682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CLUB</a:t>
            </a:r>
          </a:p>
        </p:txBody>
      </p:sp>
      <p:sp>
        <p:nvSpPr>
          <p:cNvPr id="23" name="Rettangolo arrotondato 22">
            <a:extLst>
              <a:ext uri="{FF2B5EF4-FFF2-40B4-BE49-F238E27FC236}">
                <a16:creationId xmlns:a16="http://schemas.microsoft.com/office/drawing/2014/main" id="{EB58946D-4D3F-B043-9E81-2E85D5667769}"/>
              </a:ext>
            </a:extLst>
          </p:cNvPr>
          <p:cNvSpPr/>
          <p:nvPr/>
        </p:nvSpPr>
        <p:spPr>
          <a:xfrm>
            <a:off x="10054197" y="2282951"/>
            <a:ext cx="451692" cy="37682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CLUB</a:t>
            </a:r>
          </a:p>
        </p:txBody>
      </p:sp>
      <p:sp>
        <p:nvSpPr>
          <p:cNvPr id="24" name="Rettangolo arrotondato 23">
            <a:extLst>
              <a:ext uri="{FF2B5EF4-FFF2-40B4-BE49-F238E27FC236}">
                <a16:creationId xmlns:a16="http://schemas.microsoft.com/office/drawing/2014/main" id="{6FE5D6F7-8243-B448-8BBB-6D829E79A39D}"/>
              </a:ext>
            </a:extLst>
          </p:cNvPr>
          <p:cNvSpPr/>
          <p:nvPr/>
        </p:nvSpPr>
        <p:spPr>
          <a:xfrm>
            <a:off x="9124343" y="2827244"/>
            <a:ext cx="895957" cy="33737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DISTRETTO</a:t>
            </a:r>
          </a:p>
        </p:txBody>
      </p:sp>
      <p:sp>
        <p:nvSpPr>
          <p:cNvPr id="26" name="Rettangolo arrotondato 25">
            <a:extLst>
              <a:ext uri="{FF2B5EF4-FFF2-40B4-BE49-F238E27FC236}">
                <a16:creationId xmlns:a16="http://schemas.microsoft.com/office/drawing/2014/main" id="{7FC7308E-4CCF-224D-AC8A-AC7631A13D4A}"/>
              </a:ext>
            </a:extLst>
          </p:cNvPr>
          <p:cNvSpPr/>
          <p:nvPr/>
        </p:nvSpPr>
        <p:spPr>
          <a:xfrm>
            <a:off x="7553696" y="1795969"/>
            <a:ext cx="3059585" cy="31115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>
                <a:solidFill>
                  <a:schemeClr val="bg1"/>
                </a:solidFill>
                <a:latin typeface="Trebuchet MS" panose="020B0703020202090204" pitchFamily="34" charset="0"/>
              </a:rPr>
              <a:t>SOCI</a:t>
            </a:r>
          </a:p>
        </p:txBody>
      </p:sp>
      <p:cxnSp>
        <p:nvCxnSpPr>
          <p:cNvPr id="28" name="Connettore 1 27">
            <a:extLst>
              <a:ext uri="{FF2B5EF4-FFF2-40B4-BE49-F238E27FC236}">
                <a16:creationId xmlns:a16="http://schemas.microsoft.com/office/drawing/2014/main" id="{8091A224-D88C-A743-83CE-27C80ECC2F31}"/>
              </a:ext>
            </a:extLst>
          </p:cNvPr>
          <p:cNvCxnSpPr/>
          <p:nvPr/>
        </p:nvCxnSpPr>
        <p:spPr>
          <a:xfrm>
            <a:off x="7661089" y="628650"/>
            <a:ext cx="28448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ttangolo arrotondato 24">
            <a:extLst>
              <a:ext uri="{FF2B5EF4-FFF2-40B4-BE49-F238E27FC236}">
                <a16:creationId xmlns:a16="http://schemas.microsoft.com/office/drawing/2014/main" id="{509DF317-90C4-DB4D-98DE-7DAA9AB39620}"/>
              </a:ext>
            </a:extLst>
          </p:cNvPr>
          <p:cNvSpPr/>
          <p:nvPr/>
        </p:nvSpPr>
        <p:spPr>
          <a:xfrm>
            <a:off x="7566582" y="1282285"/>
            <a:ext cx="3059585" cy="31115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SERVIZIO</a:t>
            </a:r>
          </a:p>
        </p:txBody>
      </p:sp>
      <p:sp>
        <p:nvSpPr>
          <p:cNvPr id="29" name="Rettangolo arrotondato 28">
            <a:extLst>
              <a:ext uri="{FF2B5EF4-FFF2-40B4-BE49-F238E27FC236}">
                <a16:creationId xmlns:a16="http://schemas.microsoft.com/office/drawing/2014/main" id="{4797CE4C-DF6D-2A46-843D-423B2B8F9070}"/>
              </a:ext>
            </a:extLst>
          </p:cNvPr>
          <p:cNvSpPr/>
          <p:nvPr/>
        </p:nvSpPr>
        <p:spPr>
          <a:xfrm>
            <a:off x="2222820" y="209550"/>
            <a:ext cx="3007425" cy="536575"/>
          </a:xfrm>
          <a:prstGeom prst="roundRect">
            <a:avLst/>
          </a:prstGeom>
          <a:solidFill>
            <a:schemeClr val="bg1"/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CONSIGLIO DEI GOVERNATORI</a:t>
            </a:r>
          </a:p>
        </p:txBody>
      </p:sp>
      <p:sp>
        <p:nvSpPr>
          <p:cNvPr id="30" name="Freccia destra 29">
            <a:extLst>
              <a:ext uri="{FF2B5EF4-FFF2-40B4-BE49-F238E27FC236}">
                <a16:creationId xmlns:a16="http://schemas.microsoft.com/office/drawing/2014/main" id="{21B8934D-D528-F648-9DF4-9C3A55E837B2}"/>
              </a:ext>
            </a:extLst>
          </p:cNvPr>
          <p:cNvSpPr/>
          <p:nvPr/>
        </p:nvSpPr>
        <p:spPr>
          <a:xfrm rot="5400000">
            <a:off x="3505871" y="927393"/>
            <a:ext cx="441325" cy="244116"/>
          </a:xfrm>
          <a:prstGeom prst="rightArrow">
            <a:avLst/>
          </a:prstGeom>
          <a:solidFill>
            <a:schemeClr val="bg2">
              <a:lumMod val="25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b="1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32" name="Rettangolo arrotondato 31">
            <a:extLst>
              <a:ext uri="{FF2B5EF4-FFF2-40B4-BE49-F238E27FC236}">
                <a16:creationId xmlns:a16="http://schemas.microsoft.com/office/drawing/2014/main" id="{D5C45A29-53CE-DA4B-B979-1167286363CA}"/>
              </a:ext>
            </a:extLst>
          </p:cNvPr>
          <p:cNvSpPr/>
          <p:nvPr/>
        </p:nvSpPr>
        <p:spPr>
          <a:xfrm>
            <a:off x="342200" y="1330325"/>
            <a:ext cx="955286" cy="75406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AREA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SERVICE</a:t>
            </a:r>
          </a:p>
        </p:txBody>
      </p:sp>
      <p:sp>
        <p:nvSpPr>
          <p:cNvPr id="33" name="Rettangolo arrotondato 32">
            <a:extLst>
              <a:ext uri="{FF2B5EF4-FFF2-40B4-BE49-F238E27FC236}">
                <a16:creationId xmlns:a16="http://schemas.microsoft.com/office/drawing/2014/main" id="{498C4974-259E-DC4C-A032-6207427612A9}"/>
              </a:ext>
            </a:extLst>
          </p:cNvPr>
          <p:cNvSpPr/>
          <p:nvPr/>
        </p:nvSpPr>
        <p:spPr>
          <a:xfrm>
            <a:off x="2659740" y="1324642"/>
            <a:ext cx="955287" cy="75406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AREA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GIOVANI</a:t>
            </a:r>
          </a:p>
        </p:txBody>
      </p:sp>
      <p:sp>
        <p:nvSpPr>
          <p:cNvPr id="34" name="Rettangolo arrotondato 33">
            <a:extLst>
              <a:ext uri="{FF2B5EF4-FFF2-40B4-BE49-F238E27FC236}">
                <a16:creationId xmlns:a16="http://schemas.microsoft.com/office/drawing/2014/main" id="{A0B181D5-79EB-E841-8B3B-98231F6FC80B}"/>
              </a:ext>
            </a:extLst>
          </p:cNvPr>
          <p:cNvSpPr/>
          <p:nvPr/>
        </p:nvSpPr>
        <p:spPr>
          <a:xfrm>
            <a:off x="3817970" y="1324087"/>
            <a:ext cx="955286" cy="75406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AREA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LCIF</a:t>
            </a:r>
          </a:p>
        </p:txBody>
      </p:sp>
      <p:sp>
        <p:nvSpPr>
          <p:cNvPr id="35" name="Rettangolo arrotondato 34">
            <a:extLst>
              <a:ext uri="{FF2B5EF4-FFF2-40B4-BE49-F238E27FC236}">
                <a16:creationId xmlns:a16="http://schemas.microsoft.com/office/drawing/2014/main" id="{213B7110-F213-F94B-93FB-38E38D357ABF}"/>
              </a:ext>
            </a:extLst>
          </p:cNvPr>
          <p:cNvSpPr/>
          <p:nvPr/>
        </p:nvSpPr>
        <p:spPr>
          <a:xfrm>
            <a:off x="4976199" y="1330325"/>
            <a:ext cx="954172" cy="75406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AREA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LEGALE</a:t>
            </a:r>
          </a:p>
        </p:txBody>
      </p:sp>
      <p:sp>
        <p:nvSpPr>
          <p:cNvPr id="36" name="Rettangolo arrotondato 35">
            <a:extLst>
              <a:ext uri="{FF2B5EF4-FFF2-40B4-BE49-F238E27FC236}">
                <a16:creationId xmlns:a16="http://schemas.microsoft.com/office/drawing/2014/main" id="{A507C694-36F2-114D-BF94-070188367823}"/>
              </a:ext>
            </a:extLst>
          </p:cNvPr>
          <p:cNvSpPr/>
          <p:nvPr/>
        </p:nvSpPr>
        <p:spPr>
          <a:xfrm>
            <a:off x="6133314" y="1331294"/>
            <a:ext cx="955287" cy="75406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AREA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ACTION TEAM</a:t>
            </a:r>
          </a:p>
        </p:txBody>
      </p:sp>
      <p:sp>
        <p:nvSpPr>
          <p:cNvPr id="37" name="Rettangolo arrotondato 36">
            <a:extLst>
              <a:ext uri="{FF2B5EF4-FFF2-40B4-BE49-F238E27FC236}">
                <a16:creationId xmlns:a16="http://schemas.microsoft.com/office/drawing/2014/main" id="{28DB7371-6274-3A4F-B497-C354C09766CC}"/>
              </a:ext>
            </a:extLst>
          </p:cNvPr>
          <p:cNvSpPr/>
          <p:nvPr/>
        </p:nvSpPr>
        <p:spPr>
          <a:xfrm>
            <a:off x="1501510" y="1331294"/>
            <a:ext cx="955287" cy="75406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AREA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MEDIA</a:t>
            </a:r>
          </a:p>
        </p:txBody>
      </p:sp>
      <p:sp>
        <p:nvSpPr>
          <p:cNvPr id="38" name="Rettangolo arrotondato 37">
            <a:extLst>
              <a:ext uri="{FF2B5EF4-FFF2-40B4-BE49-F238E27FC236}">
                <a16:creationId xmlns:a16="http://schemas.microsoft.com/office/drawing/2014/main" id="{1FE67499-DA82-184A-A562-3E3B41B9667F}"/>
              </a:ext>
            </a:extLst>
          </p:cNvPr>
          <p:cNvSpPr/>
          <p:nvPr/>
        </p:nvSpPr>
        <p:spPr>
          <a:xfrm>
            <a:off x="342200" y="2611113"/>
            <a:ext cx="955286" cy="240347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0" cmpd="sng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1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Gestisce tutta la struttura service del MD 108 ITALY</a:t>
            </a:r>
          </a:p>
        </p:txBody>
      </p:sp>
      <p:sp>
        <p:nvSpPr>
          <p:cNvPr id="39" name="Freccia destra 38">
            <a:extLst>
              <a:ext uri="{FF2B5EF4-FFF2-40B4-BE49-F238E27FC236}">
                <a16:creationId xmlns:a16="http://schemas.microsoft.com/office/drawing/2014/main" id="{3584717A-A973-B146-A251-F8500C3009A9}"/>
              </a:ext>
            </a:extLst>
          </p:cNvPr>
          <p:cNvSpPr/>
          <p:nvPr/>
        </p:nvSpPr>
        <p:spPr>
          <a:xfrm rot="5400000">
            <a:off x="648036" y="2236173"/>
            <a:ext cx="301310" cy="244117"/>
          </a:xfrm>
          <a:prstGeom prst="rightArrow">
            <a:avLst/>
          </a:prstGeom>
          <a:solidFill>
            <a:schemeClr val="bg2">
              <a:lumMod val="25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b="1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40" name="Rettangolo arrotondato 39">
            <a:extLst>
              <a:ext uri="{FF2B5EF4-FFF2-40B4-BE49-F238E27FC236}">
                <a16:creationId xmlns:a16="http://schemas.microsoft.com/office/drawing/2014/main" id="{C179C0D9-D712-1147-BCCF-5B7C365FEE00}"/>
              </a:ext>
            </a:extLst>
          </p:cNvPr>
          <p:cNvSpPr/>
          <p:nvPr/>
        </p:nvSpPr>
        <p:spPr>
          <a:xfrm>
            <a:off x="1498864" y="2611113"/>
            <a:ext cx="955287" cy="240347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1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Gestisce i media del MD 108 ITALY</a:t>
            </a:r>
          </a:p>
        </p:txBody>
      </p:sp>
      <p:sp>
        <p:nvSpPr>
          <p:cNvPr id="42" name="Rettangolo arrotondato 41">
            <a:extLst>
              <a:ext uri="{FF2B5EF4-FFF2-40B4-BE49-F238E27FC236}">
                <a16:creationId xmlns:a16="http://schemas.microsoft.com/office/drawing/2014/main" id="{EF3162D4-81F6-E845-B036-41FD3160BE78}"/>
              </a:ext>
            </a:extLst>
          </p:cNvPr>
          <p:cNvSpPr/>
          <p:nvPr/>
        </p:nvSpPr>
        <p:spPr>
          <a:xfrm>
            <a:off x="2655529" y="2610385"/>
            <a:ext cx="955287" cy="240347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1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Gestisce le strutture e i </a:t>
            </a:r>
            <a:r>
              <a:rPr lang="it-IT" sz="105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programmi</a:t>
            </a:r>
            <a:r>
              <a:rPr lang="it-IT" sz="11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 giovanili del MD 108 ITALY</a:t>
            </a:r>
          </a:p>
        </p:txBody>
      </p:sp>
      <p:sp>
        <p:nvSpPr>
          <p:cNvPr id="44" name="Rettangolo arrotondato 43">
            <a:extLst>
              <a:ext uri="{FF2B5EF4-FFF2-40B4-BE49-F238E27FC236}">
                <a16:creationId xmlns:a16="http://schemas.microsoft.com/office/drawing/2014/main" id="{1B3CA80D-97CB-EA4F-98B0-C57562DCFAF9}"/>
              </a:ext>
            </a:extLst>
          </p:cNvPr>
          <p:cNvSpPr/>
          <p:nvPr/>
        </p:nvSpPr>
        <p:spPr>
          <a:xfrm>
            <a:off x="3817970" y="2611113"/>
            <a:ext cx="955286" cy="240347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1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Gestisce tutta la struttura LCIF del MD 108 ITALY</a:t>
            </a:r>
          </a:p>
        </p:txBody>
      </p:sp>
      <p:sp>
        <p:nvSpPr>
          <p:cNvPr id="46" name="Rettangolo arrotondato 45">
            <a:extLst>
              <a:ext uri="{FF2B5EF4-FFF2-40B4-BE49-F238E27FC236}">
                <a16:creationId xmlns:a16="http://schemas.microsoft.com/office/drawing/2014/main" id="{892F1F27-FBA3-434F-B0DE-547837346CED}"/>
              </a:ext>
            </a:extLst>
          </p:cNvPr>
          <p:cNvSpPr/>
          <p:nvPr/>
        </p:nvSpPr>
        <p:spPr>
          <a:xfrm>
            <a:off x="4976199" y="2610385"/>
            <a:ext cx="954172" cy="240347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1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Gestisce tutta gli aspetti: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1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Statutari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1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Normativi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1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Legali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1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Fiscali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1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Privacy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1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Dati Soci</a:t>
            </a:r>
          </a:p>
        </p:txBody>
      </p:sp>
      <p:sp>
        <p:nvSpPr>
          <p:cNvPr id="48" name="Rettangolo arrotondato 47">
            <a:extLst>
              <a:ext uri="{FF2B5EF4-FFF2-40B4-BE49-F238E27FC236}">
                <a16:creationId xmlns:a16="http://schemas.microsoft.com/office/drawing/2014/main" id="{1EAC3112-4533-AD43-A841-B4DFFB43CD4F}"/>
              </a:ext>
            </a:extLst>
          </p:cNvPr>
          <p:cNvSpPr/>
          <p:nvPr/>
        </p:nvSpPr>
        <p:spPr>
          <a:xfrm>
            <a:off x="6132864" y="2610385"/>
            <a:ext cx="955287" cy="240347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GLT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b="1" dirty="0">
              <a:solidFill>
                <a:schemeClr val="bg2">
                  <a:lumMod val="25000"/>
                </a:schemeClr>
              </a:solidFill>
              <a:latin typeface="Trebuchet MS" panose="020B0703020202090204" pitchFamily="34" charset="0"/>
              <a:cs typeface="Arial Black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1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GMT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100" b="1" dirty="0">
              <a:solidFill>
                <a:schemeClr val="bg2">
                  <a:lumMod val="25000"/>
                </a:schemeClr>
              </a:solidFill>
              <a:latin typeface="Trebuchet MS" panose="020B0703020202090204" pitchFamily="34" charset="0"/>
              <a:cs typeface="Arial Black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1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GST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100" b="1" dirty="0">
              <a:solidFill>
                <a:schemeClr val="bg2">
                  <a:lumMod val="25000"/>
                </a:schemeClr>
              </a:solidFill>
              <a:latin typeface="Trebuchet MS" panose="020B0703020202090204" pitchFamily="34" charset="0"/>
              <a:cs typeface="Arial Black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1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Training</a:t>
            </a:r>
          </a:p>
        </p:txBody>
      </p:sp>
      <p:sp>
        <p:nvSpPr>
          <p:cNvPr id="50" name="Rettangolo arrotondato 49">
            <a:extLst>
              <a:ext uri="{FF2B5EF4-FFF2-40B4-BE49-F238E27FC236}">
                <a16:creationId xmlns:a16="http://schemas.microsoft.com/office/drawing/2014/main" id="{23D4DF7B-7F5D-374F-AF8E-CBB1A5DA33D1}"/>
              </a:ext>
            </a:extLst>
          </p:cNvPr>
          <p:cNvSpPr/>
          <p:nvPr/>
        </p:nvSpPr>
        <p:spPr>
          <a:xfrm>
            <a:off x="1498863" y="5566506"/>
            <a:ext cx="4431507" cy="536575"/>
          </a:xfrm>
          <a:prstGeom prst="roundRect">
            <a:avLst/>
          </a:prstGeom>
          <a:solidFill>
            <a:schemeClr val="bg2">
              <a:lumMod val="25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dirty="0">
                <a:solidFill>
                  <a:schemeClr val="bg1"/>
                </a:solidFill>
                <a:latin typeface="Trebuchet MS" panose="020B0703020202090204" pitchFamily="34" charset="0"/>
                <a:cs typeface="Arial Black"/>
              </a:rPr>
              <a:t>DISTRETTI</a:t>
            </a:r>
          </a:p>
        </p:txBody>
      </p:sp>
      <p:sp>
        <p:nvSpPr>
          <p:cNvPr id="51" name="Rettangolo arrotondato 50">
            <a:extLst>
              <a:ext uri="{FF2B5EF4-FFF2-40B4-BE49-F238E27FC236}">
                <a16:creationId xmlns:a16="http://schemas.microsoft.com/office/drawing/2014/main" id="{966DEF3D-A52B-0D4D-A648-BC9D0C4498C8}"/>
              </a:ext>
            </a:extLst>
          </p:cNvPr>
          <p:cNvSpPr/>
          <p:nvPr/>
        </p:nvSpPr>
        <p:spPr>
          <a:xfrm>
            <a:off x="643867" y="6678425"/>
            <a:ext cx="6164218" cy="536575"/>
          </a:xfrm>
          <a:prstGeom prst="roundRect">
            <a:avLst/>
          </a:prstGeom>
          <a:solidFill>
            <a:schemeClr val="bg2">
              <a:lumMod val="25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dirty="0">
                <a:solidFill>
                  <a:schemeClr val="bg1"/>
                </a:solidFill>
                <a:latin typeface="Trebuchet MS" panose="020B0703020202090204" pitchFamily="34" charset="0"/>
                <a:cs typeface="Arial Black"/>
              </a:rPr>
              <a:t>CLUB</a:t>
            </a:r>
          </a:p>
        </p:txBody>
      </p:sp>
      <p:sp>
        <p:nvSpPr>
          <p:cNvPr id="52" name="Freccia destra 51">
            <a:extLst>
              <a:ext uri="{FF2B5EF4-FFF2-40B4-BE49-F238E27FC236}">
                <a16:creationId xmlns:a16="http://schemas.microsoft.com/office/drawing/2014/main" id="{F2B29B29-9A00-934D-BF10-EFC28CA9C32B}"/>
              </a:ext>
            </a:extLst>
          </p:cNvPr>
          <p:cNvSpPr/>
          <p:nvPr/>
        </p:nvSpPr>
        <p:spPr>
          <a:xfrm rot="5400000">
            <a:off x="3565829" y="5155100"/>
            <a:ext cx="320293" cy="243002"/>
          </a:xfrm>
          <a:prstGeom prst="rightArrow">
            <a:avLst/>
          </a:prstGeom>
          <a:solidFill>
            <a:schemeClr val="bg2">
              <a:lumMod val="25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b="1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55" name="Freccia destra 54">
            <a:extLst>
              <a:ext uri="{FF2B5EF4-FFF2-40B4-BE49-F238E27FC236}">
                <a16:creationId xmlns:a16="http://schemas.microsoft.com/office/drawing/2014/main" id="{265F4C29-9A8B-F14D-8B6D-B34D4199EFA3}"/>
              </a:ext>
            </a:extLst>
          </p:cNvPr>
          <p:cNvSpPr/>
          <p:nvPr/>
        </p:nvSpPr>
        <p:spPr>
          <a:xfrm rot="5400000">
            <a:off x="3563834" y="6271485"/>
            <a:ext cx="320293" cy="243002"/>
          </a:xfrm>
          <a:prstGeom prst="rightArrow">
            <a:avLst/>
          </a:prstGeom>
          <a:solidFill>
            <a:schemeClr val="bg2">
              <a:lumMod val="25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b="1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56" name="Freccia destra 55">
            <a:extLst>
              <a:ext uri="{FF2B5EF4-FFF2-40B4-BE49-F238E27FC236}">
                <a16:creationId xmlns:a16="http://schemas.microsoft.com/office/drawing/2014/main" id="{7FA38AF3-92F1-C245-B694-6E1B7419AB5A}"/>
              </a:ext>
            </a:extLst>
          </p:cNvPr>
          <p:cNvSpPr/>
          <p:nvPr/>
        </p:nvSpPr>
        <p:spPr>
          <a:xfrm rot="5400000">
            <a:off x="1825852" y="2236173"/>
            <a:ext cx="301310" cy="244117"/>
          </a:xfrm>
          <a:prstGeom prst="rightArrow">
            <a:avLst/>
          </a:prstGeom>
          <a:solidFill>
            <a:schemeClr val="bg2">
              <a:lumMod val="25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b="1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57" name="Freccia destra 56">
            <a:extLst>
              <a:ext uri="{FF2B5EF4-FFF2-40B4-BE49-F238E27FC236}">
                <a16:creationId xmlns:a16="http://schemas.microsoft.com/office/drawing/2014/main" id="{DD497116-7BB8-1D44-8B8C-C6CA0054D3EA}"/>
              </a:ext>
            </a:extLst>
          </p:cNvPr>
          <p:cNvSpPr/>
          <p:nvPr/>
        </p:nvSpPr>
        <p:spPr>
          <a:xfrm rot="5400000">
            <a:off x="2982516" y="2235078"/>
            <a:ext cx="301310" cy="244117"/>
          </a:xfrm>
          <a:prstGeom prst="rightArrow">
            <a:avLst/>
          </a:prstGeom>
          <a:solidFill>
            <a:schemeClr val="bg2">
              <a:lumMod val="25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b="1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58" name="Freccia destra 57">
            <a:extLst>
              <a:ext uri="{FF2B5EF4-FFF2-40B4-BE49-F238E27FC236}">
                <a16:creationId xmlns:a16="http://schemas.microsoft.com/office/drawing/2014/main" id="{E0ECC87D-ECDF-B248-BD4B-1DE25467E8D0}"/>
              </a:ext>
            </a:extLst>
          </p:cNvPr>
          <p:cNvSpPr/>
          <p:nvPr/>
        </p:nvSpPr>
        <p:spPr>
          <a:xfrm rot="5400000">
            <a:off x="4139180" y="2235078"/>
            <a:ext cx="301310" cy="244117"/>
          </a:xfrm>
          <a:prstGeom prst="rightArrow">
            <a:avLst/>
          </a:prstGeom>
          <a:solidFill>
            <a:schemeClr val="bg2">
              <a:lumMod val="25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b="1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59" name="Freccia destra 58">
            <a:extLst>
              <a:ext uri="{FF2B5EF4-FFF2-40B4-BE49-F238E27FC236}">
                <a16:creationId xmlns:a16="http://schemas.microsoft.com/office/drawing/2014/main" id="{2801AD2E-B3D5-294B-A896-B3CC149330A4}"/>
              </a:ext>
            </a:extLst>
          </p:cNvPr>
          <p:cNvSpPr/>
          <p:nvPr/>
        </p:nvSpPr>
        <p:spPr>
          <a:xfrm rot="5400000">
            <a:off x="5307505" y="2229974"/>
            <a:ext cx="301310" cy="244117"/>
          </a:xfrm>
          <a:prstGeom prst="rightArrow">
            <a:avLst/>
          </a:prstGeom>
          <a:solidFill>
            <a:schemeClr val="bg2">
              <a:lumMod val="25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b="1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60" name="Freccia destra 59">
            <a:extLst>
              <a:ext uri="{FF2B5EF4-FFF2-40B4-BE49-F238E27FC236}">
                <a16:creationId xmlns:a16="http://schemas.microsoft.com/office/drawing/2014/main" id="{50203A2A-A27A-EB49-A772-721254BCAD20}"/>
              </a:ext>
            </a:extLst>
          </p:cNvPr>
          <p:cNvSpPr/>
          <p:nvPr/>
        </p:nvSpPr>
        <p:spPr>
          <a:xfrm rot="5400000">
            <a:off x="6459852" y="2220024"/>
            <a:ext cx="301310" cy="244117"/>
          </a:xfrm>
          <a:prstGeom prst="rightArrow">
            <a:avLst/>
          </a:prstGeom>
          <a:solidFill>
            <a:schemeClr val="bg2">
              <a:lumMod val="25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b="1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61" name="CasellaDiTesto 60">
            <a:extLst>
              <a:ext uri="{FF2B5EF4-FFF2-40B4-BE49-F238E27FC236}">
                <a16:creationId xmlns:a16="http://schemas.microsoft.com/office/drawing/2014/main" id="{A7D0EFC6-D72E-DC4B-9758-BF910BB30FEF}"/>
              </a:ext>
            </a:extLst>
          </p:cNvPr>
          <p:cNvSpPr txBox="1"/>
          <p:nvPr/>
        </p:nvSpPr>
        <p:spPr>
          <a:xfrm>
            <a:off x="7588250" y="4851203"/>
            <a:ext cx="3009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chemeClr val="bg1"/>
                </a:solidFill>
                <a:latin typeface="Trebuchet MS" panose="020B0703020202090204" pitchFamily="34" charset="0"/>
              </a:rPr>
              <a:t>COME CAMBIA IL MULTIDISTRETTO CHE CONOSCIAMO?</a:t>
            </a:r>
          </a:p>
        </p:txBody>
      </p:sp>
      <p:sp>
        <p:nvSpPr>
          <p:cNvPr id="62" name="Freccia giù 61">
            <a:extLst>
              <a:ext uri="{FF2B5EF4-FFF2-40B4-BE49-F238E27FC236}">
                <a16:creationId xmlns:a16="http://schemas.microsoft.com/office/drawing/2014/main" id="{B19C0C15-5E70-244C-A675-883E81A31714}"/>
              </a:ext>
            </a:extLst>
          </p:cNvPr>
          <p:cNvSpPr/>
          <p:nvPr/>
        </p:nvSpPr>
        <p:spPr>
          <a:xfrm>
            <a:off x="8878912" y="3991591"/>
            <a:ext cx="409154" cy="614253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174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2" grpId="0" animBg="1"/>
      <p:bldP spid="44" grpId="0" animBg="1"/>
      <p:bldP spid="46" grpId="0" animBg="1"/>
      <p:bldP spid="48" grpId="0" animBg="1"/>
      <p:bldP spid="50" grpId="0" animBg="1"/>
      <p:bldP spid="51" grpId="0" animBg="1"/>
      <p:bldP spid="52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/>
      <p:bldP spid="6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74A71524-37AD-514F-BDA3-4AB3E7E7E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6" y="1587"/>
            <a:ext cx="10680700" cy="7556500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05F1252-97F0-A944-94FB-7E62D99477BD}"/>
              </a:ext>
            </a:extLst>
          </p:cNvPr>
          <p:cNvSpPr txBox="1"/>
          <p:nvPr/>
        </p:nvSpPr>
        <p:spPr>
          <a:xfrm>
            <a:off x="7626350" y="160923"/>
            <a:ext cx="29400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bg1"/>
                </a:solidFill>
                <a:latin typeface="Trebuchet MS" panose="020B0703020202090204" pitchFamily="34" charset="0"/>
              </a:rPr>
              <a:t>MULTIDISTRETTO E DISTRETTI QUALI AZIONI E STRUMENTI A SUPPORTO DEI CLUB?</a:t>
            </a:r>
          </a:p>
          <a:p>
            <a:pPr algn="ctr"/>
            <a:endParaRPr lang="it-IT" sz="1100" dirty="0">
              <a:solidFill>
                <a:schemeClr val="bg1"/>
              </a:solidFill>
              <a:latin typeface="Trebuchet MS" panose="020B0703020202090204" pitchFamily="34" charset="0"/>
            </a:endParaRPr>
          </a:p>
          <a:p>
            <a:pPr algn="ctr"/>
            <a:endParaRPr lang="it-IT" sz="1100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12" name="Rettangolo arrotondato 11">
            <a:extLst>
              <a:ext uri="{FF2B5EF4-FFF2-40B4-BE49-F238E27FC236}">
                <a16:creationId xmlns:a16="http://schemas.microsoft.com/office/drawing/2014/main" id="{DB06C365-C7D7-584E-A3E0-F07D3C8EFA35}"/>
              </a:ext>
            </a:extLst>
          </p:cNvPr>
          <p:cNvSpPr/>
          <p:nvPr/>
        </p:nvSpPr>
        <p:spPr>
          <a:xfrm>
            <a:off x="8404225" y="3330016"/>
            <a:ext cx="1371600" cy="31115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MULTIDISTRETTO</a:t>
            </a:r>
          </a:p>
        </p:txBody>
      </p:sp>
      <p:sp>
        <p:nvSpPr>
          <p:cNvPr id="14" name="Rettangolo arrotondato 13">
            <a:extLst>
              <a:ext uri="{FF2B5EF4-FFF2-40B4-BE49-F238E27FC236}">
                <a16:creationId xmlns:a16="http://schemas.microsoft.com/office/drawing/2014/main" id="{B62C56CE-0DC8-3D4C-BD92-68DB897CD1CF}"/>
              </a:ext>
            </a:extLst>
          </p:cNvPr>
          <p:cNvSpPr/>
          <p:nvPr/>
        </p:nvSpPr>
        <p:spPr>
          <a:xfrm>
            <a:off x="8172450" y="2827244"/>
            <a:ext cx="876300" cy="33737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DISTRETTO</a:t>
            </a:r>
          </a:p>
        </p:txBody>
      </p:sp>
      <p:sp>
        <p:nvSpPr>
          <p:cNvPr id="19" name="Rettangolo arrotondato 18">
            <a:extLst>
              <a:ext uri="{FF2B5EF4-FFF2-40B4-BE49-F238E27FC236}">
                <a16:creationId xmlns:a16="http://schemas.microsoft.com/office/drawing/2014/main" id="{9282CADB-ABB6-CF43-961B-C3CDE3DF2105}"/>
              </a:ext>
            </a:extLst>
          </p:cNvPr>
          <p:cNvSpPr/>
          <p:nvPr/>
        </p:nvSpPr>
        <p:spPr>
          <a:xfrm>
            <a:off x="7661089" y="2302829"/>
            <a:ext cx="457200" cy="37682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CLUB</a:t>
            </a:r>
          </a:p>
        </p:txBody>
      </p:sp>
      <p:sp>
        <p:nvSpPr>
          <p:cNvPr id="20" name="Rettangolo arrotondato 19">
            <a:extLst>
              <a:ext uri="{FF2B5EF4-FFF2-40B4-BE49-F238E27FC236}">
                <a16:creationId xmlns:a16="http://schemas.microsoft.com/office/drawing/2014/main" id="{1E7B6CF3-8A17-154E-ADE2-1C8BC5A68161}"/>
              </a:ext>
            </a:extLst>
          </p:cNvPr>
          <p:cNvSpPr/>
          <p:nvPr/>
        </p:nvSpPr>
        <p:spPr>
          <a:xfrm>
            <a:off x="8263497" y="2302829"/>
            <a:ext cx="451692" cy="37682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CLUB</a:t>
            </a:r>
          </a:p>
        </p:txBody>
      </p:sp>
      <p:sp>
        <p:nvSpPr>
          <p:cNvPr id="21" name="Rettangolo arrotondato 20">
            <a:extLst>
              <a:ext uri="{FF2B5EF4-FFF2-40B4-BE49-F238E27FC236}">
                <a16:creationId xmlns:a16="http://schemas.microsoft.com/office/drawing/2014/main" id="{E06CF861-B623-594E-8E50-24D855A8665B}"/>
              </a:ext>
            </a:extLst>
          </p:cNvPr>
          <p:cNvSpPr/>
          <p:nvPr/>
        </p:nvSpPr>
        <p:spPr>
          <a:xfrm>
            <a:off x="8860397" y="2295651"/>
            <a:ext cx="451692" cy="37682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CLUB</a:t>
            </a:r>
          </a:p>
        </p:txBody>
      </p:sp>
      <p:sp>
        <p:nvSpPr>
          <p:cNvPr id="22" name="Rettangolo arrotondato 21">
            <a:extLst>
              <a:ext uri="{FF2B5EF4-FFF2-40B4-BE49-F238E27FC236}">
                <a16:creationId xmlns:a16="http://schemas.microsoft.com/office/drawing/2014/main" id="{3575A003-D123-6B46-B9FC-1EE82EDED9C3}"/>
              </a:ext>
            </a:extLst>
          </p:cNvPr>
          <p:cNvSpPr/>
          <p:nvPr/>
        </p:nvSpPr>
        <p:spPr>
          <a:xfrm>
            <a:off x="9457297" y="2295651"/>
            <a:ext cx="451692" cy="37682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CLUB</a:t>
            </a:r>
          </a:p>
        </p:txBody>
      </p:sp>
      <p:sp>
        <p:nvSpPr>
          <p:cNvPr id="23" name="Rettangolo arrotondato 22">
            <a:extLst>
              <a:ext uri="{FF2B5EF4-FFF2-40B4-BE49-F238E27FC236}">
                <a16:creationId xmlns:a16="http://schemas.microsoft.com/office/drawing/2014/main" id="{EB58946D-4D3F-B043-9E81-2E85D5667769}"/>
              </a:ext>
            </a:extLst>
          </p:cNvPr>
          <p:cNvSpPr/>
          <p:nvPr/>
        </p:nvSpPr>
        <p:spPr>
          <a:xfrm>
            <a:off x="10054197" y="2282951"/>
            <a:ext cx="451692" cy="37682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CLUB</a:t>
            </a:r>
          </a:p>
        </p:txBody>
      </p:sp>
      <p:sp>
        <p:nvSpPr>
          <p:cNvPr id="24" name="Rettangolo arrotondato 23">
            <a:extLst>
              <a:ext uri="{FF2B5EF4-FFF2-40B4-BE49-F238E27FC236}">
                <a16:creationId xmlns:a16="http://schemas.microsoft.com/office/drawing/2014/main" id="{6FE5D6F7-8243-B448-8BBB-6D829E79A39D}"/>
              </a:ext>
            </a:extLst>
          </p:cNvPr>
          <p:cNvSpPr/>
          <p:nvPr/>
        </p:nvSpPr>
        <p:spPr>
          <a:xfrm>
            <a:off x="9124343" y="2827244"/>
            <a:ext cx="895957" cy="33737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DISTRETTO</a:t>
            </a:r>
          </a:p>
        </p:txBody>
      </p:sp>
      <p:sp>
        <p:nvSpPr>
          <p:cNvPr id="26" name="Rettangolo arrotondato 25">
            <a:extLst>
              <a:ext uri="{FF2B5EF4-FFF2-40B4-BE49-F238E27FC236}">
                <a16:creationId xmlns:a16="http://schemas.microsoft.com/office/drawing/2014/main" id="{7FC7308E-4CCF-224D-AC8A-AC7631A13D4A}"/>
              </a:ext>
            </a:extLst>
          </p:cNvPr>
          <p:cNvSpPr/>
          <p:nvPr/>
        </p:nvSpPr>
        <p:spPr>
          <a:xfrm>
            <a:off x="7553696" y="1795969"/>
            <a:ext cx="3059585" cy="31115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>
                <a:solidFill>
                  <a:schemeClr val="bg1"/>
                </a:solidFill>
                <a:latin typeface="Trebuchet MS" panose="020B0703020202090204" pitchFamily="34" charset="0"/>
              </a:rPr>
              <a:t>SOCI</a:t>
            </a:r>
          </a:p>
        </p:txBody>
      </p:sp>
      <p:cxnSp>
        <p:nvCxnSpPr>
          <p:cNvPr id="28" name="Connettore 1 27">
            <a:extLst>
              <a:ext uri="{FF2B5EF4-FFF2-40B4-BE49-F238E27FC236}">
                <a16:creationId xmlns:a16="http://schemas.microsoft.com/office/drawing/2014/main" id="{8091A224-D88C-A743-83CE-27C80ECC2F31}"/>
              </a:ext>
            </a:extLst>
          </p:cNvPr>
          <p:cNvCxnSpPr/>
          <p:nvPr/>
        </p:nvCxnSpPr>
        <p:spPr>
          <a:xfrm>
            <a:off x="7661089" y="628650"/>
            <a:ext cx="28448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ttangolo arrotondato 24">
            <a:extLst>
              <a:ext uri="{FF2B5EF4-FFF2-40B4-BE49-F238E27FC236}">
                <a16:creationId xmlns:a16="http://schemas.microsoft.com/office/drawing/2014/main" id="{509DF317-90C4-DB4D-98DE-7DAA9AB39620}"/>
              </a:ext>
            </a:extLst>
          </p:cNvPr>
          <p:cNvSpPr/>
          <p:nvPr/>
        </p:nvSpPr>
        <p:spPr>
          <a:xfrm>
            <a:off x="7566582" y="1282285"/>
            <a:ext cx="3059585" cy="31115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SERVIZIO</a:t>
            </a:r>
          </a:p>
        </p:txBody>
      </p:sp>
      <p:sp>
        <p:nvSpPr>
          <p:cNvPr id="41" name="Rettangolo arrotondato 40">
            <a:extLst>
              <a:ext uri="{FF2B5EF4-FFF2-40B4-BE49-F238E27FC236}">
                <a16:creationId xmlns:a16="http://schemas.microsoft.com/office/drawing/2014/main" id="{C6B18157-6FC4-A846-A05D-133F05B2106D}"/>
              </a:ext>
            </a:extLst>
          </p:cNvPr>
          <p:cNvSpPr/>
          <p:nvPr/>
        </p:nvSpPr>
        <p:spPr>
          <a:xfrm>
            <a:off x="1783085" y="223838"/>
            <a:ext cx="4283075" cy="536575"/>
          </a:xfrm>
          <a:prstGeom prst="roundRect">
            <a:avLst/>
          </a:prstGeom>
          <a:solidFill>
            <a:schemeClr val="bg1"/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AREA SERVICE</a:t>
            </a:r>
          </a:p>
        </p:txBody>
      </p:sp>
      <p:sp>
        <p:nvSpPr>
          <p:cNvPr id="45" name="Rettangolo arrotondato 44">
            <a:extLst>
              <a:ext uri="{FF2B5EF4-FFF2-40B4-BE49-F238E27FC236}">
                <a16:creationId xmlns:a16="http://schemas.microsoft.com/office/drawing/2014/main" id="{D4B551B4-4E11-D242-B814-EDDE37FFA500}"/>
              </a:ext>
            </a:extLst>
          </p:cNvPr>
          <p:cNvSpPr/>
          <p:nvPr/>
        </p:nvSpPr>
        <p:spPr>
          <a:xfrm>
            <a:off x="76523" y="1382713"/>
            <a:ext cx="1360487" cy="754062"/>
          </a:xfrm>
          <a:prstGeom prst="roundRect">
            <a:avLst/>
          </a:prstGeom>
          <a:solidFill>
            <a:schemeClr val="bg2"/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SERVICE NAZIONALE</a:t>
            </a:r>
          </a:p>
        </p:txBody>
      </p:sp>
      <p:sp>
        <p:nvSpPr>
          <p:cNvPr id="47" name="Rettangolo arrotondato 46">
            <a:extLst>
              <a:ext uri="{FF2B5EF4-FFF2-40B4-BE49-F238E27FC236}">
                <a16:creationId xmlns:a16="http://schemas.microsoft.com/office/drawing/2014/main" id="{EECC8C8B-D303-1F43-A6B6-94B28F6F9EF2}"/>
              </a:ext>
            </a:extLst>
          </p:cNvPr>
          <p:cNvSpPr/>
          <p:nvPr/>
        </p:nvSpPr>
        <p:spPr>
          <a:xfrm>
            <a:off x="1657673" y="1382713"/>
            <a:ext cx="1360487" cy="754062"/>
          </a:xfrm>
          <a:prstGeom prst="roundRect">
            <a:avLst/>
          </a:prstGeom>
          <a:solidFill>
            <a:schemeClr val="bg2"/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TEMA DI STUDIO NAZIONALE</a:t>
            </a:r>
          </a:p>
        </p:txBody>
      </p:sp>
      <p:sp>
        <p:nvSpPr>
          <p:cNvPr id="49" name="Rettangolo arrotondato 48">
            <a:extLst>
              <a:ext uri="{FF2B5EF4-FFF2-40B4-BE49-F238E27FC236}">
                <a16:creationId xmlns:a16="http://schemas.microsoft.com/office/drawing/2014/main" id="{EF23B55D-6A35-2146-AE3E-1EE78243A212}"/>
              </a:ext>
            </a:extLst>
          </p:cNvPr>
          <p:cNvSpPr/>
          <p:nvPr/>
        </p:nvSpPr>
        <p:spPr>
          <a:xfrm>
            <a:off x="3238823" y="1382713"/>
            <a:ext cx="1360487" cy="754062"/>
          </a:xfrm>
          <a:prstGeom prst="roundRect">
            <a:avLst/>
          </a:prstGeom>
          <a:solidFill>
            <a:schemeClr val="bg1"/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SERVICE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E PROGRAMMI</a:t>
            </a:r>
          </a:p>
        </p:txBody>
      </p:sp>
      <p:pic>
        <p:nvPicPr>
          <p:cNvPr id="54" name="Immagine 53">
            <a:extLst>
              <a:ext uri="{FF2B5EF4-FFF2-40B4-BE49-F238E27FC236}">
                <a16:creationId xmlns:a16="http://schemas.microsoft.com/office/drawing/2014/main" id="{E1E6A31E-5D1E-1747-A14D-88E3403FC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10" y="3752850"/>
            <a:ext cx="417513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Immagine 60">
            <a:extLst>
              <a:ext uri="{FF2B5EF4-FFF2-40B4-BE49-F238E27FC236}">
                <a16:creationId xmlns:a16="http://schemas.microsoft.com/office/drawing/2014/main" id="{5F7A2B2A-6DC4-CE42-AFAF-03A829A04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935" y="3754438"/>
            <a:ext cx="41751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Immagine 61">
            <a:extLst>
              <a:ext uri="{FF2B5EF4-FFF2-40B4-BE49-F238E27FC236}">
                <a16:creationId xmlns:a16="http://schemas.microsoft.com/office/drawing/2014/main" id="{C10C1FA6-EF58-0049-85F4-7F8CEFBB7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5273" y="3754438"/>
            <a:ext cx="4191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Immagine 62">
            <a:extLst>
              <a:ext uri="{FF2B5EF4-FFF2-40B4-BE49-F238E27FC236}">
                <a16:creationId xmlns:a16="http://schemas.microsoft.com/office/drawing/2014/main" id="{C41B31E8-F364-DC42-86BE-4A5BC2E07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60" y="3754438"/>
            <a:ext cx="41751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Immagine 63">
            <a:extLst>
              <a:ext uri="{FF2B5EF4-FFF2-40B4-BE49-F238E27FC236}">
                <a16:creationId xmlns:a16="http://schemas.microsoft.com/office/drawing/2014/main" id="{09008AE7-2C42-0840-855D-80366BC54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010" y="3752850"/>
            <a:ext cx="417513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CasellaDiTesto 64">
            <a:extLst>
              <a:ext uri="{FF2B5EF4-FFF2-40B4-BE49-F238E27FC236}">
                <a16:creationId xmlns:a16="http://schemas.microsoft.com/office/drawing/2014/main" id="{34DDCDF7-0259-024D-BBFB-0E02CDF58873}"/>
              </a:ext>
            </a:extLst>
          </p:cNvPr>
          <p:cNvSpPr txBox="1"/>
          <p:nvPr/>
        </p:nvSpPr>
        <p:spPr>
          <a:xfrm>
            <a:off x="1938660" y="4221163"/>
            <a:ext cx="1360488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12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ALERT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1200" b="1" dirty="0">
                <a:solidFill>
                  <a:srgbClr val="4F9C34"/>
                </a:solidFill>
                <a:latin typeface="Trebuchet MS" panose="020B0703020202090204" pitchFamily="34" charset="0"/>
              </a:rPr>
              <a:t>ACQUA PER LA VITA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b="1" dirty="0">
              <a:solidFill>
                <a:srgbClr val="4F9C34"/>
              </a:solidFill>
              <a:latin typeface="Trebuchet MS" panose="020B0703020202090204" pitchFamily="34" charset="0"/>
            </a:endParaRPr>
          </a:p>
        </p:txBody>
      </p:sp>
      <p:sp>
        <p:nvSpPr>
          <p:cNvPr id="66" name="CasellaDiTesto 65">
            <a:extLst>
              <a:ext uri="{FF2B5EF4-FFF2-40B4-BE49-F238E27FC236}">
                <a16:creationId xmlns:a16="http://schemas.microsoft.com/office/drawing/2014/main" id="{9E4BDD01-65A7-754F-8434-13E8504C4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935" y="4240213"/>
            <a:ext cx="154099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it-IT" altLang="it-IT" sz="1200" b="1" dirty="0">
                <a:solidFill>
                  <a:srgbClr val="00B0F0"/>
                </a:solidFill>
                <a:latin typeface="Trebuchet MS" panose="020B0703020202090204" pitchFamily="34" charset="0"/>
              </a:rPr>
              <a:t>AILD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it-IT" altLang="it-IT" sz="1200" b="1" dirty="0">
                <a:solidFill>
                  <a:srgbClr val="7030A0"/>
                </a:solidFill>
                <a:latin typeface="Trebuchet MS" panose="020B0703020202090204" pitchFamily="34" charset="0"/>
              </a:rPr>
              <a:t>RACCOLTA OCCHIALI USATI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it-IT" altLang="it-IT" sz="1200" b="1" dirty="0">
                <a:latin typeface="Trebuchet MS" panose="020B0703020202090204" pitchFamily="34" charset="0"/>
              </a:rPr>
              <a:t>SORDITÀ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it-IT" altLang="it-IT" sz="1200" b="1" dirty="0">
                <a:latin typeface="Trebuchet MS" panose="020B0703020202090204" pitchFamily="34" charset="0"/>
              </a:rPr>
              <a:t>SO.SAN.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it-IT" altLang="it-IT" sz="1200" b="1" dirty="0">
                <a:latin typeface="Trebuchet MS" panose="020B0703020202090204" pitchFamily="34" charset="0"/>
              </a:rPr>
              <a:t>MALATTIE KILLER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it-IT" altLang="it-IT" sz="1200" b="1" dirty="0">
                <a:solidFill>
                  <a:srgbClr val="7030A0"/>
                </a:solidFill>
                <a:latin typeface="Trebuchet MS" panose="020B0703020202090204" pitchFamily="34" charset="0"/>
              </a:rPr>
              <a:t>BANCA DEGLI OCCHI MJ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it-IT" altLang="it-IT" sz="1200" b="1" dirty="0">
                <a:latin typeface="Trebuchet MS" panose="020B0703020202090204" pitchFamily="34" charset="0"/>
              </a:rPr>
              <a:t>VIVA SOFIA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it-IT" altLang="it-IT" sz="1200" b="1" dirty="0">
                <a:solidFill>
                  <a:srgbClr val="7030A0"/>
                </a:solidFill>
                <a:latin typeface="Trebuchet MS" panose="020B0703020202090204" pitchFamily="34" charset="0"/>
              </a:rPr>
              <a:t>SIGHT FOR KIDS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it-IT" altLang="it-IT" sz="1200" b="1" dirty="0">
                <a:latin typeface="Trebuchet MS" panose="020B0703020202090204" pitchFamily="34" charset="0"/>
              </a:rPr>
              <a:t>AIDWEB</a:t>
            </a:r>
          </a:p>
        </p:txBody>
      </p:sp>
      <p:sp>
        <p:nvSpPr>
          <p:cNvPr id="67" name="CasellaDiTesto 66">
            <a:extLst>
              <a:ext uri="{FF2B5EF4-FFF2-40B4-BE49-F238E27FC236}">
                <a16:creationId xmlns:a16="http://schemas.microsoft.com/office/drawing/2014/main" id="{B34DCB4D-18A9-C04B-96C6-25E3E8BAE260}"/>
              </a:ext>
            </a:extLst>
          </p:cNvPr>
          <p:cNvSpPr txBox="1"/>
          <p:nvPr/>
        </p:nvSpPr>
        <p:spPr>
          <a:xfrm>
            <a:off x="3292798" y="4221163"/>
            <a:ext cx="1360487" cy="249299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1200" b="1" dirty="0">
                <a:latin typeface="Trebuchet MS" panose="020B0703020202090204" pitchFamily="34" charset="0"/>
              </a:rPr>
              <a:t>TUTTI A SCUOLA IN BURKINA FASO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1200" b="1" dirty="0">
                <a:solidFill>
                  <a:srgbClr val="FFD474"/>
                </a:solidFill>
                <a:latin typeface="Trebuchet MS" panose="020B0703020202090204" pitchFamily="34" charset="0"/>
              </a:rPr>
              <a:t>PROGETTO MARTINA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1200" b="1" dirty="0">
                <a:latin typeface="Trebuchet MS" panose="020B0703020202090204" pitchFamily="34" charset="0"/>
              </a:rPr>
              <a:t>SELEGGO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1200" b="1" dirty="0">
                <a:latin typeface="Trebuchet MS" panose="020B0703020202090204" pitchFamily="34" charset="0"/>
              </a:rPr>
              <a:t>LIONS QUEST</a:t>
            </a:r>
            <a:r>
              <a:rPr lang="it-IT" sz="1000" b="1" baseline="30000" dirty="0">
                <a:latin typeface="Trebuchet MS" panose="020B0703020202090204" pitchFamily="34" charset="0"/>
              </a:rPr>
              <a:t>1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1200" b="1" dirty="0">
                <a:latin typeface="Trebuchet MS" panose="020B0703020202090204" pitchFamily="34" charset="0"/>
              </a:rPr>
              <a:t>POSTER DELLA PACE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b="1" dirty="0">
              <a:latin typeface="Trebuchet MS" panose="020B070302020209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b="1" dirty="0">
              <a:solidFill>
                <a:srgbClr val="485DC6"/>
              </a:solidFill>
              <a:latin typeface="Trebuchet MS" panose="020B070302020209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b="1" dirty="0">
              <a:solidFill>
                <a:schemeClr val="bg2">
                  <a:lumMod val="25000"/>
                </a:schemeClr>
              </a:solidFill>
              <a:latin typeface="Trebuchet MS" panose="020B0703020202090204" pitchFamily="34" charset="0"/>
            </a:endParaRPr>
          </a:p>
        </p:txBody>
      </p:sp>
      <p:pic>
        <p:nvPicPr>
          <p:cNvPr id="68" name="Immagine 67">
            <a:extLst>
              <a:ext uri="{FF2B5EF4-FFF2-40B4-BE49-F238E27FC236}">
                <a16:creationId xmlns:a16="http://schemas.microsoft.com/office/drawing/2014/main" id="{DBBE7ECA-D856-9643-B0C0-F836B64A9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98" y="2781300"/>
            <a:ext cx="722312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Immagine 68">
            <a:extLst>
              <a:ext uri="{FF2B5EF4-FFF2-40B4-BE49-F238E27FC236}">
                <a16:creationId xmlns:a16="http://schemas.microsoft.com/office/drawing/2014/main" id="{F8AE4A84-1E95-5143-919D-5F69EF61C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535" y="2781300"/>
            <a:ext cx="722313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Immagine 69">
            <a:extLst>
              <a:ext uri="{FF2B5EF4-FFF2-40B4-BE49-F238E27FC236}">
                <a16:creationId xmlns:a16="http://schemas.microsoft.com/office/drawing/2014/main" id="{97F1EEBA-871D-0948-A29E-BC038600B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260" y="2774950"/>
            <a:ext cx="722313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Immagine 70">
            <a:extLst>
              <a:ext uri="{FF2B5EF4-FFF2-40B4-BE49-F238E27FC236}">
                <a16:creationId xmlns:a16="http://schemas.microsoft.com/office/drawing/2014/main" id="{45880A35-25AF-EE44-8084-B5A3450C7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973" y="2781300"/>
            <a:ext cx="722312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CasellaDiTesto 71">
            <a:extLst>
              <a:ext uri="{FF2B5EF4-FFF2-40B4-BE49-F238E27FC236}">
                <a16:creationId xmlns:a16="http://schemas.microsoft.com/office/drawing/2014/main" id="{1B762FA1-662A-E44F-B448-C20C26702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910" y="3484563"/>
            <a:ext cx="13604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t-IT" altLang="it-IT" sz="1000" b="1" dirty="0">
                <a:solidFill>
                  <a:srgbClr val="F12A39"/>
                </a:solidFill>
                <a:latin typeface="Trebuchet MS" panose="020B0703020202090204" pitchFamily="34" charset="0"/>
              </a:rPr>
              <a:t>SALUTE</a:t>
            </a:r>
          </a:p>
        </p:txBody>
      </p:sp>
      <p:sp>
        <p:nvSpPr>
          <p:cNvPr id="73" name="CasellaDiTesto 72">
            <a:extLst>
              <a:ext uri="{FF2B5EF4-FFF2-40B4-BE49-F238E27FC236}">
                <a16:creationId xmlns:a16="http://schemas.microsoft.com/office/drawing/2014/main" id="{15DCABED-79CF-C243-AAC9-2FC84A941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2448" y="3484563"/>
            <a:ext cx="13604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t-IT" altLang="it-IT" sz="1000" b="1">
                <a:solidFill>
                  <a:srgbClr val="4F9C34"/>
                </a:solidFill>
                <a:latin typeface="Trebuchet MS" panose="020B0703020202090204" pitchFamily="34" charset="0"/>
              </a:rPr>
              <a:t>AMBIENTE</a:t>
            </a:r>
          </a:p>
        </p:txBody>
      </p:sp>
      <p:sp>
        <p:nvSpPr>
          <p:cNvPr id="74" name="CasellaDiTesto 73">
            <a:extLst>
              <a:ext uri="{FF2B5EF4-FFF2-40B4-BE49-F238E27FC236}">
                <a16:creationId xmlns:a16="http://schemas.microsoft.com/office/drawing/2014/main" id="{F7FAA91A-2E5F-C24B-B04F-5E4A27C0E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823" y="3490913"/>
            <a:ext cx="13604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t-IT" altLang="it-IT" sz="1000" b="1">
                <a:solidFill>
                  <a:srgbClr val="485DC6"/>
                </a:solidFill>
                <a:latin typeface="Trebuchet MS" panose="020B0703020202090204" pitchFamily="34" charset="0"/>
              </a:rPr>
              <a:t>SCUOLA</a:t>
            </a:r>
          </a:p>
        </p:txBody>
      </p:sp>
      <p:sp>
        <p:nvSpPr>
          <p:cNvPr id="75" name="CasellaDiTesto 74">
            <a:extLst>
              <a:ext uri="{FF2B5EF4-FFF2-40B4-BE49-F238E27FC236}">
                <a16:creationId xmlns:a16="http://schemas.microsoft.com/office/drawing/2014/main" id="{728193C3-8C74-1448-9166-4A009266EE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7885" y="3484563"/>
            <a:ext cx="13604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t-IT" altLang="it-IT" sz="1000" b="1">
                <a:solidFill>
                  <a:srgbClr val="E670C9"/>
                </a:solidFill>
                <a:latin typeface="Trebuchet MS" panose="020B0703020202090204" pitchFamily="34" charset="0"/>
              </a:rPr>
              <a:t>GIOVANI</a:t>
            </a:r>
          </a:p>
          <a:p>
            <a:pPr algn="ctr" eaLnBrk="1" hangingPunct="1"/>
            <a:r>
              <a:rPr lang="it-IT" altLang="it-IT" sz="1000" b="1">
                <a:solidFill>
                  <a:srgbClr val="E670C9"/>
                </a:solidFill>
                <a:latin typeface="Trebuchet MS" panose="020B0703020202090204" pitchFamily="34" charset="0"/>
              </a:rPr>
              <a:t>E SPORT</a:t>
            </a:r>
          </a:p>
        </p:txBody>
      </p:sp>
      <p:pic>
        <p:nvPicPr>
          <p:cNvPr id="76" name="Immagine 75">
            <a:extLst>
              <a:ext uri="{FF2B5EF4-FFF2-40B4-BE49-F238E27FC236}">
                <a16:creationId xmlns:a16="http://schemas.microsoft.com/office/drawing/2014/main" id="{8CD6ADA6-434E-724D-9E07-85C0658CE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698" y="2755900"/>
            <a:ext cx="730250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CasellaDiTesto 76">
            <a:extLst>
              <a:ext uri="{FF2B5EF4-FFF2-40B4-BE49-F238E27FC236}">
                <a16:creationId xmlns:a16="http://schemas.microsoft.com/office/drawing/2014/main" id="{428F6223-3F2E-0C4A-86C7-5E80689498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373" y="3463925"/>
            <a:ext cx="13589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t-IT" altLang="it-IT" sz="1000" b="1">
                <a:solidFill>
                  <a:srgbClr val="FFD474"/>
                </a:solidFill>
                <a:latin typeface="Trebuchet MS" panose="020B0703020202090204" pitchFamily="34" charset="0"/>
              </a:rPr>
              <a:t>COMUNITÀ</a:t>
            </a:r>
          </a:p>
        </p:txBody>
      </p:sp>
      <p:sp>
        <p:nvSpPr>
          <p:cNvPr id="78" name="CasellaDiTesto 77">
            <a:extLst>
              <a:ext uri="{FF2B5EF4-FFF2-40B4-BE49-F238E27FC236}">
                <a16:creationId xmlns:a16="http://schemas.microsoft.com/office/drawing/2014/main" id="{C9A6748D-D6C6-7F4B-A825-6F9E11950FCE}"/>
              </a:ext>
            </a:extLst>
          </p:cNvPr>
          <p:cNvSpPr txBox="1"/>
          <p:nvPr/>
        </p:nvSpPr>
        <p:spPr>
          <a:xfrm>
            <a:off x="4627885" y="4230688"/>
            <a:ext cx="1360488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1200" b="1" dirty="0">
                <a:latin typeface="Trebuchet MS" panose="020B0703020202090204" pitchFamily="34" charset="0"/>
              </a:rPr>
              <a:t>GIOVANI E LA SICUREZZA STRADALE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1200" b="1" dirty="0">
                <a:latin typeface="Trebuchet MS" panose="020B0703020202090204" pitchFamily="34" charset="0"/>
              </a:rPr>
              <a:t>AIDD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1200" b="1" dirty="0">
                <a:latin typeface="Trebuchet MS" panose="020B0703020202090204" pitchFamily="34" charset="0"/>
              </a:rPr>
              <a:t>CONCORSO MUSICALE EUROPEO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1200" b="1" dirty="0">
                <a:latin typeface="Trebuchet MS" panose="020B0703020202090204" pitchFamily="34" charset="0"/>
              </a:rPr>
              <a:t>CONCORSO YOUNG AMBASSADOR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b="1" dirty="0">
              <a:solidFill>
                <a:srgbClr val="485DC6"/>
              </a:solidFill>
              <a:latin typeface="Trebuchet MS" panose="020B070302020209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b="1" dirty="0">
              <a:solidFill>
                <a:schemeClr val="bg2">
                  <a:lumMod val="2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79" name="CasellaDiTesto 78">
            <a:extLst>
              <a:ext uri="{FF2B5EF4-FFF2-40B4-BE49-F238E27FC236}">
                <a16:creationId xmlns:a16="http://schemas.microsoft.com/office/drawing/2014/main" id="{D4DD3AC2-788F-1F46-976B-AB5C1D2F1167}"/>
              </a:ext>
            </a:extLst>
          </p:cNvPr>
          <p:cNvSpPr txBox="1"/>
          <p:nvPr/>
        </p:nvSpPr>
        <p:spPr>
          <a:xfrm>
            <a:off x="6209035" y="4240213"/>
            <a:ext cx="1360488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12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ABUSO SUI MINORI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1200" b="1" dirty="0">
                <a:latin typeface="Trebuchet MS" panose="020B0703020202090204" pitchFamily="34" charset="0"/>
              </a:rPr>
              <a:t>HELP EMERGENZA LAVORO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1200" b="1" dirty="0">
                <a:latin typeface="Trebuchet MS" panose="020B0703020202090204" pitchFamily="34" charset="0"/>
              </a:rPr>
              <a:t>LIBRO PARLATO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1200" b="1" dirty="0">
                <a:latin typeface="Trebuchet MS" panose="020B0703020202090204" pitchFamily="34" charset="0"/>
              </a:rPr>
              <a:t>RIFUGIATI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altLang="it-IT" sz="1200" b="1" dirty="0">
                <a:solidFill>
                  <a:srgbClr val="7030A0"/>
                </a:solidFill>
                <a:latin typeface="Trebuchet MS" panose="020B0703020202090204" pitchFamily="34" charset="0"/>
              </a:rPr>
              <a:t>CANI GUIDA LIONS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b="1" dirty="0">
              <a:solidFill>
                <a:srgbClr val="485DC6"/>
              </a:solidFill>
              <a:latin typeface="Trebuchet MS" panose="020B070302020209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b="1" dirty="0">
              <a:solidFill>
                <a:schemeClr val="bg2">
                  <a:lumMod val="2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0" name="Freccia destra 79">
            <a:extLst>
              <a:ext uri="{FF2B5EF4-FFF2-40B4-BE49-F238E27FC236}">
                <a16:creationId xmlns:a16="http://schemas.microsoft.com/office/drawing/2014/main" id="{1CD7247B-C26C-2749-A7DC-672DAE6AF6A6}"/>
              </a:ext>
            </a:extLst>
          </p:cNvPr>
          <p:cNvSpPr/>
          <p:nvPr/>
        </p:nvSpPr>
        <p:spPr>
          <a:xfrm rot="5400000">
            <a:off x="3698403" y="935331"/>
            <a:ext cx="441325" cy="244116"/>
          </a:xfrm>
          <a:prstGeom prst="rightArrow">
            <a:avLst/>
          </a:prstGeom>
          <a:solidFill>
            <a:schemeClr val="bg2">
              <a:lumMod val="25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b="1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81" name="Freccia destra 80">
            <a:extLst>
              <a:ext uri="{FF2B5EF4-FFF2-40B4-BE49-F238E27FC236}">
                <a16:creationId xmlns:a16="http://schemas.microsoft.com/office/drawing/2014/main" id="{3A523CCC-DC04-6F4C-9D27-D06148CDF770}"/>
              </a:ext>
            </a:extLst>
          </p:cNvPr>
          <p:cNvSpPr/>
          <p:nvPr/>
        </p:nvSpPr>
        <p:spPr>
          <a:xfrm rot="5400000">
            <a:off x="3698402" y="2336931"/>
            <a:ext cx="441325" cy="244116"/>
          </a:xfrm>
          <a:prstGeom prst="rightArrow">
            <a:avLst/>
          </a:prstGeom>
          <a:solidFill>
            <a:schemeClr val="bg2">
              <a:lumMod val="25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b="1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82" name="CasellaDiTesto 81">
            <a:extLst>
              <a:ext uri="{FF2B5EF4-FFF2-40B4-BE49-F238E27FC236}">
                <a16:creationId xmlns:a16="http://schemas.microsoft.com/office/drawing/2014/main" id="{351FC2E4-4DAC-A14D-88B3-29FE497AD56F}"/>
              </a:ext>
            </a:extLst>
          </p:cNvPr>
          <p:cNvSpPr txBox="1"/>
          <p:nvPr/>
        </p:nvSpPr>
        <p:spPr>
          <a:xfrm>
            <a:off x="7588250" y="4851203"/>
            <a:ext cx="3009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chemeClr val="bg1"/>
                </a:solidFill>
                <a:latin typeface="Trebuchet MS" panose="020B0703020202090204" pitchFamily="34" charset="0"/>
              </a:rPr>
              <a:t>COME RI-ORGANIZZIAMO LA NOSTRA AZIONE PER SERVIRE?</a:t>
            </a:r>
          </a:p>
        </p:txBody>
      </p:sp>
      <p:sp>
        <p:nvSpPr>
          <p:cNvPr id="83" name="Freccia giù 82">
            <a:extLst>
              <a:ext uri="{FF2B5EF4-FFF2-40B4-BE49-F238E27FC236}">
                <a16:creationId xmlns:a16="http://schemas.microsoft.com/office/drawing/2014/main" id="{28302D7A-EC37-9E4D-98E6-5FB0C4C77304}"/>
              </a:ext>
            </a:extLst>
          </p:cNvPr>
          <p:cNvSpPr/>
          <p:nvPr/>
        </p:nvSpPr>
        <p:spPr>
          <a:xfrm>
            <a:off x="8878912" y="3991591"/>
            <a:ext cx="409154" cy="614253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717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5" grpId="0" animBg="1"/>
      <p:bldP spid="47" grpId="0" animBg="1"/>
      <p:bldP spid="49" grpId="0" animBg="1"/>
      <p:bldP spid="65" grpId="0"/>
      <p:bldP spid="66" grpId="0"/>
      <p:bldP spid="67" grpId="0"/>
      <p:bldP spid="72" grpId="0"/>
      <p:bldP spid="73" grpId="0"/>
      <p:bldP spid="74" grpId="0"/>
      <p:bldP spid="75" grpId="0"/>
      <p:bldP spid="77" grpId="0"/>
      <p:bldP spid="78" grpId="0"/>
      <p:bldP spid="79" grpId="0"/>
      <p:bldP spid="80" grpId="0" animBg="1"/>
      <p:bldP spid="81" grpId="0" animBg="1"/>
      <p:bldP spid="82" grpId="0"/>
      <p:bldP spid="8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542FAE8-8E95-4A4E-A63D-86E25A9BCC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6" y="1587"/>
            <a:ext cx="10680700" cy="7556500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05F1252-97F0-A944-94FB-7E62D99477BD}"/>
              </a:ext>
            </a:extLst>
          </p:cNvPr>
          <p:cNvSpPr txBox="1"/>
          <p:nvPr/>
        </p:nvSpPr>
        <p:spPr>
          <a:xfrm>
            <a:off x="7626350" y="160923"/>
            <a:ext cx="29400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bg1"/>
                </a:solidFill>
                <a:latin typeface="Trebuchet MS" panose="020B0703020202090204" pitchFamily="34" charset="0"/>
              </a:rPr>
              <a:t>MULTIDISTRETTO E DISTRETTI QUALI AZIONI E STRUMENTI A SUPPORTO DEI CLUB?</a:t>
            </a:r>
          </a:p>
          <a:p>
            <a:pPr algn="ctr"/>
            <a:endParaRPr lang="it-IT" sz="1100" dirty="0">
              <a:solidFill>
                <a:schemeClr val="bg1"/>
              </a:solidFill>
              <a:latin typeface="Trebuchet MS" panose="020B0703020202090204" pitchFamily="34" charset="0"/>
            </a:endParaRPr>
          </a:p>
          <a:p>
            <a:pPr algn="ctr"/>
            <a:endParaRPr lang="it-IT" sz="1100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12" name="Rettangolo arrotondato 11">
            <a:extLst>
              <a:ext uri="{FF2B5EF4-FFF2-40B4-BE49-F238E27FC236}">
                <a16:creationId xmlns:a16="http://schemas.microsoft.com/office/drawing/2014/main" id="{DB06C365-C7D7-584E-A3E0-F07D3C8EFA35}"/>
              </a:ext>
            </a:extLst>
          </p:cNvPr>
          <p:cNvSpPr/>
          <p:nvPr/>
        </p:nvSpPr>
        <p:spPr>
          <a:xfrm>
            <a:off x="8404225" y="3330016"/>
            <a:ext cx="1371600" cy="31115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MULTIDISTRETTO</a:t>
            </a:r>
          </a:p>
        </p:txBody>
      </p:sp>
      <p:sp>
        <p:nvSpPr>
          <p:cNvPr id="14" name="Rettangolo arrotondato 13">
            <a:extLst>
              <a:ext uri="{FF2B5EF4-FFF2-40B4-BE49-F238E27FC236}">
                <a16:creationId xmlns:a16="http://schemas.microsoft.com/office/drawing/2014/main" id="{B62C56CE-0DC8-3D4C-BD92-68DB897CD1CF}"/>
              </a:ext>
            </a:extLst>
          </p:cNvPr>
          <p:cNvSpPr/>
          <p:nvPr/>
        </p:nvSpPr>
        <p:spPr>
          <a:xfrm>
            <a:off x="8172450" y="2827244"/>
            <a:ext cx="876300" cy="33737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DISTRETTO</a:t>
            </a:r>
          </a:p>
        </p:txBody>
      </p:sp>
      <p:sp>
        <p:nvSpPr>
          <p:cNvPr id="19" name="Rettangolo arrotondato 18">
            <a:extLst>
              <a:ext uri="{FF2B5EF4-FFF2-40B4-BE49-F238E27FC236}">
                <a16:creationId xmlns:a16="http://schemas.microsoft.com/office/drawing/2014/main" id="{9282CADB-ABB6-CF43-961B-C3CDE3DF2105}"/>
              </a:ext>
            </a:extLst>
          </p:cNvPr>
          <p:cNvSpPr/>
          <p:nvPr/>
        </p:nvSpPr>
        <p:spPr>
          <a:xfrm>
            <a:off x="7661089" y="2302829"/>
            <a:ext cx="457200" cy="37682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CLUB</a:t>
            </a:r>
          </a:p>
        </p:txBody>
      </p:sp>
      <p:sp>
        <p:nvSpPr>
          <p:cNvPr id="20" name="Rettangolo arrotondato 19">
            <a:extLst>
              <a:ext uri="{FF2B5EF4-FFF2-40B4-BE49-F238E27FC236}">
                <a16:creationId xmlns:a16="http://schemas.microsoft.com/office/drawing/2014/main" id="{1E7B6CF3-8A17-154E-ADE2-1C8BC5A68161}"/>
              </a:ext>
            </a:extLst>
          </p:cNvPr>
          <p:cNvSpPr/>
          <p:nvPr/>
        </p:nvSpPr>
        <p:spPr>
          <a:xfrm>
            <a:off x="8263497" y="2302829"/>
            <a:ext cx="451692" cy="37682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CLUB</a:t>
            </a:r>
          </a:p>
        </p:txBody>
      </p:sp>
      <p:sp>
        <p:nvSpPr>
          <p:cNvPr id="21" name="Rettangolo arrotondato 20">
            <a:extLst>
              <a:ext uri="{FF2B5EF4-FFF2-40B4-BE49-F238E27FC236}">
                <a16:creationId xmlns:a16="http://schemas.microsoft.com/office/drawing/2014/main" id="{E06CF861-B623-594E-8E50-24D855A8665B}"/>
              </a:ext>
            </a:extLst>
          </p:cNvPr>
          <p:cNvSpPr/>
          <p:nvPr/>
        </p:nvSpPr>
        <p:spPr>
          <a:xfrm>
            <a:off x="8860397" y="2295651"/>
            <a:ext cx="451692" cy="37682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CLUB</a:t>
            </a:r>
          </a:p>
        </p:txBody>
      </p:sp>
      <p:sp>
        <p:nvSpPr>
          <p:cNvPr id="22" name="Rettangolo arrotondato 21">
            <a:extLst>
              <a:ext uri="{FF2B5EF4-FFF2-40B4-BE49-F238E27FC236}">
                <a16:creationId xmlns:a16="http://schemas.microsoft.com/office/drawing/2014/main" id="{3575A003-D123-6B46-B9FC-1EE82EDED9C3}"/>
              </a:ext>
            </a:extLst>
          </p:cNvPr>
          <p:cNvSpPr/>
          <p:nvPr/>
        </p:nvSpPr>
        <p:spPr>
          <a:xfrm>
            <a:off x="9457297" y="2295651"/>
            <a:ext cx="451692" cy="37682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CLUB</a:t>
            </a:r>
          </a:p>
        </p:txBody>
      </p:sp>
      <p:sp>
        <p:nvSpPr>
          <p:cNvPr id="23" name="Rettangolo arrotondato 22">
            <a:extLst>
              <a:ext uri="{FF2B5EF4-FFF2-40B4-BE49-F238E27FC236}">
                <a16:creationId xmlns:a16="http://schemas.microsoft.com/office/drawing/2014/main" id="{EB58946D-4D3F-B043-9E81-2E85D5667769}"/>
              </a:ext>
            </a:extLst>
          </p:cNvPr>
          <p:cNvSpPr/>
          <p:nvPr/>
        </p:nvSpPr>
        <p:spPr>
          <a:xfrm>
            <a:off x="10054197" y="2282951"/>
            <a:ext cx="451692" cy="37682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CLUB</a:t>
            </a:r>
          </a:p>
        </p:txBody>
      </p:sp>
      <p:sp>
        <p:nvSpPr>
          <p:cNvPr id="24" name="Rettangolo arrotondato 23">
            <a:extLst>
              <a:ext uri="{FF2B5EF4-FFF2-40B4-BE49-F238E27FC236}">
                <a16:creationId xmlns:a16="http://schemas.microsoft.com/office/drawing/2014/main" id="{6FE5D6F7-8243-B448-8BBB-6D829E79A39D}"/>
              </a:ext>
            </a:extLst>
          </p:cNvPr>
          <p:cNvSpPr/>
          <p:nvPr/>
        </p:nvSpPr>
        <p:spPr>
          <a:xfrm>
            <a:off x="9124343" y="2827244"/>
            <a:ext cx="895957" cy="33737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703020202090204" pitchFamily="34" charset="0"/>
              </a:rPr>
              <a:t>DISTRETTO</a:t>
            </a:r>
          </a:p>
        </p:txBody>
      </p:sp>
      <p:sp>
        <p:nvSpPr>
          <p:cNvPr id="26" name="Rettangolo arrotondato 25">
            <a:extLst>
              <a:ext uri="{FF2B5EF4-FFF2-40B4-BE49-F238E27FC236}">
                <a16:creationId xmlns:a16="http://schemas.microsoft.com/office/drawing/2014/main" id="{7FC7308E-4CCF-224D-AC8A-AC7631A13D4A}"/>
              </a:ext>
            </a:extLst>
          </p:cNvPr>
          <p:cNvSpPr/>
          <p:nvPr/>
        </p:nvSpPr>
        <p:spPr>
          <a:xfrm>
            <a:off x="7553696" y="1795969"/>
            <a:ext cx="3059585" cy="31115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>
                <a:solidFill>
                  <a:schemeClr val="bg1"/>
                </a:solidFill>
                <a:latin typeface="Trebuchet MS" panose="020B0703020202090204" pitchFamily="34" charset="0"/>
              </a:rPr>
              <a:t>SOCI</a:t>
            </a:r>
          </a:p>
        </p:txBody>
      </p:sp>
      <p:cxnSp>
        <p:nvCxnSpPr>
          <p:cNvPr id="28" name="Connettore 1 27">
            <a:extLst>
              <a:ext uri="{FF2B5EF4-FFF2-40B4-BE49-F238E27FC236}">
                <a16:creationId xmlns:a16="http://schemas.microsoft.com/office/drawing/2014/main" id="{8091A224-D88C-A743-83CE-27C80ECC2F31}"/>
              </a:ext>
            </a:extLst>
          </p:cNvPr>
          <p:cNvCxnSpPr/>
          <p:nvPr/>
        </p:nvCxnSpPr>
        <p:spPr>
          <a:xfrm>
            <a:off x="7661089" y="628650"/>
            <a:ext cx="28448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ttangolo arrotondato 24">
            <a:extLst>
              <a:ext uri="{FF2B5EF4-FFF2-40B4-BE49-F238E27FC236}">
                <a16:creationId xmlns:a16="http://schemas.microsoft.com/office/drawing/2014/main" id="{509DF317-90C4-DB4D-98DE-7DAA9AB39620}"/>
              </a:ext>
            </a:extLst>
          </p:cNvPr>
          <p:cNvSpPr/>
          <p:nvPr/>
        </p:nvSpPr>
        <p:spPr>
          <a:xfrm>
            <a:off x="7566582" y="1282285"/>
            <a:ext cx="3059585" cy="31115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SERVIZIO</a:t>
            </a:r>
          </a:p>
        </p:txBody>
      </p:sp>
      <p:sp>
        <p:nvSpPr>
          <p:cNvPr id="82" name="CasellaDiTesto 81">
            <a:extLst>
              <a:ext uri="{FF2B5EF4-FFF2-40B4-BE49-F238E27FC236}">
                <a16:creationId xmlns:a16="http://schemas.microsoft.com/office/drawing/2014/main" id="{351FC2E4-4DAC-A14D-88B3-29FE497AD56F}"/>
              </a:ext>
            </a:extLst>
          </p:cNvPr>
          <p:cNvSpPr txBox="1"/>
          <p:nvPr/>
        </p:nvSpPr>
        <p:spPr>
          <a:xfrm>
            <a:off x="7588250" y="4851203"/>
            <a:ext cx="3009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chemeClr val="bg1"/>
                </a:solidFill>
                <a:latin typeface="Trebuchet MS" panose="020B0703020202090204" pitchFamily="34" charset="0"/>
              </a:rPr>
              <a:t>COME COMUNICHEREMO PER SERVIRE?</a:t>
            </a:r>
          </a:p>
        </p:txBody>
      </p:sp>
      <p:sp>
        <p:nvSpPr>
          <p:cNvPr id="83" name="Freccia giù 82">
            <a:extLst>
              <a:ext uri="{FF2B5EF4-FFF2-40B4-BE49-F238E27FC236}">
                <a16:creationId xmlns:a16="http://schemas.microsoft.com/office/drawing/2014/main" id="{28302D7A-EC37-9E4D-98E6-5FB0C4C77304}"/>
              </a:ext>
            </a:extLst>
          </p:cNvPr>
          <p:cNvSpPr/>
          <p:nvPr/>
        </p:nvSpPr>
        <p:spPr>
          <a:xfrm>
            <a:off x="8878912" y="3991591"/>
            <a:ext cx="409154" cy="614253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Rettangolo arrotondato 47">
            <a:extLst>
              <a:ext uri="{FF2B5EF4-FFF2-40B4-BE49-F238E27FC236}">
                <a16:creationId xmlns:a16="http://schemas.microsoft.com/office/drawing/2014/main" id="{41FD0B46-DD7E-7045-B59D-3B78B8B95998}"/>
              </a:ext>
            </a:extLst>
          </p:cNvPr>
          <p:cNvSpPr/>
          <p:nvPr/>
        </p:nvSpPr>
        <p:spPr>
          <a:xfrm>
            <a:off x="1558924" y="393789"/>
            <a:ext cx="4283075" cy="536575"/>
          </a:xfrm>
          <a:prstGeom prst="roundRect">
            <a:avLst/>
          </a:prstGeom>
          <a:solidFill>
            <a:schemeClr val="bg1"/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AREA MEDIA E COMUNICAZIONE</a:t>
            </a:r>
          </a:p>
        </p:txBody>
      </p:sp>
      <p:sp>
        <p:nvSpPr>
          <p:cNvPr id="51" name="Rettangolo arrotondato 50">
            <a:extLst>
              <a:ext uri="{FF2B5EF4-FFF2-40B4-BE49-F238E27FC236}">
                <a16:creationId xmlns:a16="http://schemas.microsoft.com/office/drawing/2014/main" id="{B4ED838E-D608-F44A-8986-50C9A3505AFB}"/>
              </a:ext>
            </a:extLst>
          </p:cNvPr>
          <p:cNvSpPr/>
          <p:nvPr/>
        </p:nvSpPr>
        <p:spPr>
          <a:xfrm>
            <a:off x="937789" y="1483519"/>
            <a:ext cx="1752600" cy="673100"/>
          </a:xfrm>
          <a:prstGeom prst="roundRect">
            <a:avLst/>
          </a:prstGeom>
          <a:solidFill>
            <a:schemeClr val="bg2">
              <a:lumMod val="25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bg1"/>
                </a:solidFill>
                <a:latin typeface="Trebuchet MS" panose="020B0703020202090204" pitchFamily="34" charset="0"/>
                <a:cs typeface="Arial Black"/>
              </a:rPr>
              <a:t>COMUNICAZIONE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bg1"/>
                </a:solidFill>
                <a:latin typeface="Trebuchet MS" panose="020B0703020202090204" pitchFamily="34" charset="0"/>
                <a:cs typeface="Arial Black"/>
              </a:rPr>
              <a:t>INTERNA</a:t>
            </a:r>
          </a:p>
        </p:txBody>
      </p:sp>
      <p:sp>
        <p:nvSpPr>
          <p:cNvPr id="53" name="Rettangolo arrotondato 52">
            <a:extLst>
              <a:ext uri="{FF2B5EF4-FFF2-40B4-BE49-F238E27FC236}">
                <a16:creationId xmlns:a16="http://schemas.microsoft.com/office/drawing/2014/main" id="{343F8E19-25B0-3149-9FB8-4B4C48A5677D}"/>
              </a:ext>
            </a:extLst>
          </p:cNvPr>
          <p:cNvSpPr/>
          <p:nvPr/>
        </p:nvSpPr>
        <p:spPr>
          <a:xfrm>
            <a:off x="2803102" y="1483519"/>
            <a:ext cx="1754187" cy="673100"/>
          </a:xfrm>
          <a:prstGeom prst="roundRect">
            <a:avLst/>
          </a:prstGeom>
          <a:solidFill>
            <a:schemeClr val="bg2">
              <a:lumMod val="25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bg1"/>
                </a:solidFill>
                <a:latin typeface="Trebuchet MS" panose="020B0703020202090204" pitchFamily="34" charset="0"/>
                <a:cs typeface="Arial Black"/>
              </a:rPr>
              <a:t>COMUNICAZIONE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bg1"/>
                </a:solidFill>
                <a:latin typeface="Trebuchet MS" panose="020B0703020202090204" pitchFamily="34" charset="0"/>
                <a:cs typeface="Arial Black"/>
              </a:rPr>
              <a:t>ESTERNA</a:t>
            </a:r>
          </a:p>
        </p:txBody>
      </p:sp>
      <p:sp>
        <p:nvSpPr>
          <p:cNvPr id="55" name="Rettangolo arrotondato 54">
            <a:extLst>
              <a:ext uri="{FF2B5EF4-FFF2-40B4-BE49-F238E27FC236}">
                <a16:creationId xmlns:a16="http://schemas.microsoft.com/office/drawing/2014/main" id="{7093F082-4CEB-1F47-819C-1FC87591FCAB}"/>
              </a:ext>
            </a:extLst>
          </p:cNvPr>
          <p:cNvSpPr/>
          <p:nvPr/>
        </p:nvSpPr>
        <p:spPr>
          <a:xfrm>
            <a:off x="4670002" y="1483519"/>
            <a:ext cx="1752600" cy="673100"/>
          </a:xfrm>
          <a:prstGeom prst="roundRect">
            <a:avLst/>
          </a:prstGeom>
          <a:solidFill>
            <a:schemeClr val="bg2">
              <a:lumMod val="25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bg1"/>
                </a:solidFill>
                <a:latin typeface="Trebuchet MS" panose="020B0703020202090204" pitchFamily="34" charset="0"/>
                <a:cs typeface="Arial Black"/>
              </a:rPr>
              <a:t>COMUNICAZIONE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bg1"/>
                </a:solidFill>
                <a:latin typeface="Trebuchet MS" panose="020B0703020202090204" pitchFamily="34" charset="0"/>
                <a:cs typeface="Arial Black"/>
              </a:rPr>
              <a:t>INFORMATICA</a:t>
            </a:r>
          </a:p>
        </p:txBody>
      </p:sp>
      <p:sp>
        <p:nvSpPr>
          <p:cNvPr id="58" name="Rettangolo arrotondato 57">
            <a:extLst>
              <a:ext uri="{FF2B5EF4-FFF2-40B4-BE49-F238E27FC236}">
                <a16:creationId xmlns:a16="http://schemas.microsoft.com/office/drawing/2014/main" id="{3B91AF0C-D36A-5842-B697-AB529374F9F8}"/>
              </a:ext>
            </a:extLst>
          </p:cNvPr>
          <p:cNvSpPr/>
          <p:nvPr/>
        </p:nvSpPr>
        <p:spPr>
          <a:xfrm>
            <a:off x="343009" y="2749964"/>
            <a:ext cx="6714906" cy="53657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PROGETTO COMMUNICATION RELOADED</a:t>
            </a:r>
          </a:p>
        </p:txBody>
      </p:sp>
      <p:sp>
        <p:nvSpPr>
          <p:cNvPr id="59" name="Freccia destra 58">
            <a:extLst>
              <a:ext uri="{FF2B5EF4-FFF2-40B4-BE49-F238E27FC236}">
                <a16:creationId xmlns:a16="http://schemas.microsoft.com/office/drawing/2014/main" id="{C6CFA26D-E1F0-524A-960D-5F828FA7422B}"/>
              </a:ext>
            </a:extLst>
          </p:cNvPr>
          <p:cNvSpPr/>
          <p:nvPr/>
        </p:nvSpPr>
        <p:spPr>
          <a:xfrm rot="5400000">
            <a:off x="3479798" y="1082411"/>
            <a:ext cx="441325" cy="244116"/>
          </a:xfrm>
          <a:prstGeom prst="rightArrow">
            <a:avLst/>
          </a:prstGeom>
          <a:solidFill>
            <a:schemeClr val="bg2">
              <a:lumMod val="25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b="1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60" name="Freccia destra 59">
            <a:extLst>
              <a:ext uri="{FF2B5EF4-FFF2-40B4-BE49-F238E27FC236}">
                <a16:creationId xmlns:a16="http://schemas.microsoft.com/office/drawing/2014/main" id="{F438207E-94C9-7B4A-864E-059467C1DEDB}"/>
              </a:ext>
            </a:extLst>
          </p:cNvPr>
          <p:cNvSpPr/>
          <p:nvPr/>
        </p:nvSpPr>
        <p:spPr>
          <a:xfrm rot="5400000">
            <a:off x="1593426" y="2331234"/>
            <a:ext cx="441325" cy="244116"/>
          </a:xfrm>
          <a:prstGeom prst="rightArrow">
            <a:avLst/>
          </a:prstGeom>
          <a:solidFill>
            <a:schemeClr val="bg2">
              <a:lumMod val="25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b="1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84" name="Freccia destra 83">
            <a:extLst>
              <a:ext uri="{FF2B5EF4-FFF2-40B4-BE49-F238E27FC236}">
                <a16:creationId xmlns:a16="http://schemas.microsoft.com/office/drawing/2014/main" id="{EC86CA0B-9BB5-BB4E-A0BB-2C953B4245A9}"/>
              </a:ext>
            </a:extLst>
          </p:cNvPr>
          <p:cNvSpPr/>
          <p:nvPr/>
        </p:nvSpPr>
        <p:spPr>
          <a:xfrm rot="5400000">
            <a:off x="3459532" y="2331234"/>
            <a:ext cx="441325" cy="244116"/>
          </a:xfrm>
          <a:prstGeom prst="rightArrow">
            <a:avLst/>
          </a:prstGeom>
          <a:solidFill>
            <a:schemeClr val="bg2">
              <a:lumMod val="25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b="1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85" name="Freccia destra 84">
            <a:extLst>
              <a:ext uri="{FF2B5EF4-FFF2-40B4-BE49-F238E27FC236}">
                <a16:creationId xmlns:a16="http://schemas.microsoft.com/office/drawing/2014/main" id="{2E3F1399-1277-144B-91E4-E681973F0B84}"/>
              </a:ext>
            </a:extLst>
          </p:cNvPr>
          <p:cNvSpPr/>
          <p:nvPr/>
        </p:nvSpPr>
        <p:spPr>
          <a:xfrm rot="5400000">
            <a:off x="5325640" y="2331234"/>
            <a:ext cx="441325" cy="244116"/>
          </a:xfrm>
          <a:prstGeom prst="rightArrow">
            <a:avLst/>
          </a:prstGeom>
          <a:solidFill>
            <a:schemeClr val="bg2">
              <a:lumMod val="25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b="1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86" name="Freccia destra 85">
            <a:extLst>
              <a:ext uri="{FF2B5EF4-FFF2-40B4-BE49-F238E27FC236}">
                <a16:creationId xmlns:a16="http://schemas.microsoft.com/office/drawing/2014/main" id="{8EF66A9A-1704-1C44-9753-B989EDD44D69}"/>
              </a:ext>
            </a:extLst>
          </p:cNvPr>
          <p:cNvSpPr/>
          <p:nvPr/>
        </p:nvSpPr>
        <p:spPr>
          <a:xfrm rot="5400000">
            <a:off x="1593425" y="3556683"/>
            <a:ext cx="441325" cy="244116"/>
          </a:xfrm>
          <a:prstGeom prst="rightArrow">
            <a:avLst/>
          </a:prstGeom>
          <a:solidFill>
            <a:schemeClr val="bg2">
              <a:lumMod val="25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b="1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87" name="Freccia destra 86">
            <a:extLst>
              <a:ext uri="{FF2B5EF4-FFF2-40B4-BE49-F238E27FC236}">
                <a16:creationId xmlns:a16="http://schemas.microsoft.com/office/drawing/2014/main" id="{5544A3C0-AD23-FD43-A76E-256ACA73FA05}"/>
              </a:ext>
            </a:extLst>
          </p:cNvPr>
          <p:cNvSpPr/>
          <p:nvPr/>
        </p:nvSpPr>
        <p:spPr>
          <a:xfrm rot="5400000">
            <a:off x="3459531" y="3556683"/>
            <a:ext cx="441325" cy="244116"/>
          </a:xfrm>
          <a:prstGeom prst="rightArrow">
            <a:avLst/>
          </a:prstGeom>
          <a:solidFill>
            <a:schemeClr val="bg2">
              <a:lumMod val="25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b="1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88" name="Freccia destra 87">
            <a:extLst>
              <a:ext uri="{FF2B5EF4-FFF2-40B4-BE49-F238E27FC236}">
                <a16:creationId xmlns:a16="http://schemas.microsoft.com/office/drawing/2014/main" id="{974ECE23-F22D-E946-83FC-7BEF9A0F7E3E}"/>
              </a:ext>
            </a:extLst>
          </p:cNvPr>
          <p:cNvSpPr/>
          <p:nvPr/>
        </p:nvSpPr>
        <p:spPr>
          <a:xfrm rot="5400000">
            <a:off x="5325639" y="3556683"/>
            <a:ext cx="441325" cy="244116"/>
          </a:xfrm>
          <a:prstGeom prst="rightArrow">
            <a:avLst/>
          </a:prstGeom>
          <a:solidFill>
            <a:schemeClr val="bg2">
              <a:lumMod val="25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b="1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89" name="Rettangolo arrotondato 88">
            <a:extLst>
              <a:ext uri="{FF2B5EF4-FFF2-40B4-BE49-F238E27FC236}">
                <a16:creationId xmlns:a16="http://schemas.microsoft.com/office/drawing/2014/main" id="{F786D8B3-AF62-3C41-8BF8-2878272A51DE}"/>
              </a:ext>
            </a:extLst>
          </p:cNvPr>
          <p:cNvSpPr/>
          <p:nvPr/>
        </p:nvSpPr>
        <p:spPr>
          <a:xfrm>
            <a:off x="937789" y="4070943"/>
            <a:ext cx="1752600" cy="1548080"/>
          </a:xfrm>
          <a:prstGeom prst="roundRect">
            <a:avLst/>
          </a:prstGeom>
          <a:solidFill>
            <a:schemeClr val="bg1"/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SOCIAL MEDIA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WEB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u="sng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UNIVOCITÀ DEL MESSAGGIO</a:t>
            </a:r>
          </a:p>
        </p:txBody>
      </p:sp>
      <p:sp>
        <p:nvSpPr>
          <p:cNvPr id="90" name="Rettangolo arrotondato 89">
            <a:extLst>
              <a:ext uri="{FF2B5EF4-FFF2-40B4-BE49-F238E27FC236}">
                <a16:creationId xmlns:a16="http://schemas.microsoft.com/office/drawing/2014/main" id="{39E21B05-8042-0644-B8B0-593769CE83A0}"/>
              </a:ext>
            </a:extLst>
          </p:cNvPr>
          <p:cNvSpPr/>
          <p:nvPr/>
        </p:nvSpPr>
        <p:spPr>
          <a:xfrm>
            <a:off x="2803102" y="4070943"/>
            <a:ext cx="1754187" cy="1548080"/>
          </a:xfrm>
          <a:prstGeom prst="roundRect">
            <a:avLst/>
          </a:prstGeom>
          <a:solidFill>
            <a:schemeClr val="bg1"/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CAMPAGNE STAMPA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u="sng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UFFICIO STAMPA</a:t>
            </a:r>
          </a:p>
        </p:txBody>
      </p:sp>
      <p:sp>
        <p:nvSpPr>
          <p:cNvPr id="91" name="Rettangolo arrotondato 90">
            <a:extLst>
              <a:ext uri="{FF2B5EF4-FFF2-40B4-BE49-F238E27FC236}">
                <a16:creationId xmlns:a16="http://schemas.microsoft.com/office/drawing/2014/main" id="{66BD39E1-9F4B-6C41-BD75-916BBFA7A3AC}"/>
              </a:ext>
            </a:extLst>
          </p:cNvPr>
          <p:cNvSpPr/>
          <p:nvPr/>
        </p:nvSpPr>
        <p:spPr>
          <a:xfrm>
            <a:off x="4670002" y="4070943"/>
            <a:ext cx="1752600" cy="1548080"/>
          </a:xfrm>
          <a:prstGeom prst="roundRect">
            <a:avLst/>
          </a:prstGeom>
          <a:solidFill>
            <a:schemeClr val="bg1"/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PROGETTAZIONE INTEGRATA DEGLI EVENTI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u="sng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PIANI DELLA COMUNICAZIONE</a:t>
            </a:r>
          </a:p>
        </p:txBody>
      </p:sp>
      <p:sp>
        <p:nvSpPr>
          <p:cNvPr id="92" name="Rettangolo arrotondato 91">
            <a:extLst>
              <a:ext uri="{FF2B5EF4-FFF2-40B4-BE49-F238E27FC236}">
                <a16:creationId xmlns:a16="http://schemas.microsoft.com/office/drawing/2014/main" id="{A4F59428-984F-A044-99FD-14E42949248C}"/>
              </a:ext>
            </a:extLst>
          </p:cNvPr>
          <p:cNvSpPr/>
          <p:nvPr/>
        </p:nvSpPr>
        <p:spPr>
          <a:xfrm>
            <a:off x="343009" y="6320267"/>
            <a:ext cx="6714906" cy="536575"/>
          </a:xfrm>
          <a:prstGeom prst="roundRect">
            <a:avLst/>
          </a:prstGeom>
          <a:solidFill>
            <a:schemeClr val="bg1"/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cs typeface="Arial Black"/>
              </a:rPr>
              <a:t>CLUB</a:t>
            </a:r>
          </a:p>
        </p:txBody>
      </p:sp>
      <p:sp>
        <p:nvSpPr>
          <p:cNvPr id="93" name="Freccia destra 92">
            <a:extLst>
              <a:ext uri="{FF2B5EF4-FFF2-40B4-BE49-F238E27FC236}">
                <a16:creationId xmlns:a16="http://schemas.microsoft.com/office/drawing/2014/main" id="{7554FC74-1398-E841-AAB9-DADEA387133A}"/>
              </a:ext>
            </a:extLst>
          </p:cNvPr>
          <p:cNvSpPr/>
          <p:nvPr/>
        </p:nvSpPr>
        <p:spPr>
          <a:xfrm rot="16200000">
            <a:off x="3459530" y="5847587"/>
            <a:ext cx="441325" cy="244116"/>
          </a:xfrm>
          <a:prstGeom prst="rightArrow">
            <a:avLst/>
          </a:prstGeom>
          <a:solidFill>
            <a:schemeClr val="bg2">
              <a:lumMod val="25000"/>
            </a:schemeClr>
          </a:solidFill>
          <a:ln w="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b="1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57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  <p:bldP spid="83" grpId="0" animBg="1"/>
      <p:bldP spid="48" grpId="0" animBg="1"/>
      <p:bldP spid="51" grpId="0" animBg="1"/>
      <p:bldP spid="53" grpId="0" animBg="1"/>
      <p:bldP spid="55" grpId="0" animBg="1"/>
      <p:bldP spid="58" grpId="0" animBg="1"/>
      <p:bldP spid="59" grpId="0" animBg="1"/>
      <p:bldP spid="60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B3DE9E01-D32D-0D4A-AEBA-ED79A5ADC001}"/>
              </a:ext>
            </a:extLst>
          </p:cNvPr>
          <p:cNvSpPr txBox="1"/>
          <p:nvPr/>
        </p:nvSpPr>
        <p:spPr>
          <a:xfrm>
            <a:off x="0" y="3336513"/>
            <a:ext cx="10691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  <a:latin typeface="Trebuchet MS" panose="020B0703020202090204" pitchFamily="34" charset="0"/>
              </a:rPr>
              <a:t>FINE</a:t>
            </a:r>
          </a:p>
        </p:txBody>
      </p:sp>
    </p:spTree>
    <p:extLst>
      <p:ext uri="{BB962C8B-B14F-4D97-AF65-F5344CB8AC3E}">
        <p14:creationId xmlns:p14="http://schemas.microsoft.com/office/powerpoint/2010/main" val="3236727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226</TotalTime>
  <Words>363</Words>
  <Application>Microsoft Macintosh PowerPoint</Application>
  <PresentationFormat>Personalizzato</PresentationFormat>
  <Paragraphs>157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Trebuchet MS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Alberto Soci</dc:creator>
  <cp:lastModifiedBy>Alberto Soci</cp:lastModifiedBy>
  <cp:revision>13</cp:revision>
  <dcterms:created xsi:type="dcterms:W3CDTF">2019-10-11T09:04:48Z</dcterms:created>
  <dcterms:modified xsi:type="dcterms:W3CDTF">2019-10-11T12:51:39Z</dcterms:modified>
</cp:coreProperties>
</file>